
<file path=[Content_Types].xml><?xml version="1.0" encoding="utf-8"?>
<Types xmlns="http://schemas.openxmlformats.org/package/2006/content-types">
  <Default Extension="jpeg" ContentType="image/jpeg"/>
  <Default Extension="mov" ContentType="video/quicktime"/>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2"/>
  </p:notesMasterIdLst>
  <p:sldIdLst>
    <p:sldId id="281" r:id="rId2"/>
    <p:sldId id="257" r:id="rId3"/>
    <p:sldId id="283" r:id="rId4"/>
    <p:sldId id="282" r:id="rId5"/>
    <p:sldId id="284" r:id="rId6"/>
    <p:sldId id="288" r:id="rId7"/>
    <p:sldId id="289" r:id="rId8"/>
    <p:sldId id="286" r:id="rId9"/>
    <p:sldId id="291" r:id="rId10"/>
    <p:sldId id="299" r:id="rId11"/>
    <p:sldId id="290" r:id="rId12"/>
    <p:sldId id="297" r:id="rId13"/>
    <p:sldId id="292" r:id="rId14"/>
    <p:sldId id="294" r:id="rId15"/>
    <p:sldId id="298" r:id="rId16"/>
    <p:sldId id="295" r:id="rId17"/>
    <p:sldId id="296" r:id="rId18"/>
    <p:sldId id="287" r:id="rId19"/>
    <p:sldId id="293" r:id="rId20"/>
    <p:sldId id="280"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E00FD"/>
    <a:srgbClr val="4CB3D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652"/>
    <p:restoredTop sz="92492"/>
  </p:normalViewPr>
  <p:slideViewPr>
    <p:cSldViewPr snapToGrid="0">
      <p:cViewPr>
        <p:scale>
          <a:sx n="99" d="100"/>
          <a:sy n="99" d="100"/>
        </p:scale>
        <p:origin x="400" y="8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96442B5-40FB-A14F-836C-69E77C66E505}" type="datetimeFigureOut">
              <a:rPr lang="en-US" smtClean="0"/>
              <a:t>1/2/24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B89DCEA-23AF-7C43-B9A1-F4BC307CDB1F}" type="slidenum">
              <a:rPr lang="en-US" smtClean="0"/>
              <a:t>‹#›</a:t>
            </a:fld>
            <a:endParaRPr lang="en-US" dirty="0"/>
          </a:p>
        </p:txBody>
      </p:sp>
    </p:spTree>
    <p:extLst>
      <p:ext uri="{BB962C8B-B14F-4D97-AF65-F5344CB8AC3E}">
        <p14:creationId xmlns:p14="http://schemas.microsoft.com/office/powerpoint/2010/main" val="17248704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11324f155c4_2_75: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27" name="Google Shape;127;g11324f155c4_2_7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0386647-C59A-8E48-A210-084CB07F0BED}" type="slidenum">
              <a:rPr lang="en-US" smtClean="0"/>
              <a:t>10</a:t>
            </a:fld>
            <a:endParaRPr lang="en-US" dirty="0"/>
          </a:p>
        </p:txBody>
      </p:sp>
    </p:spTree>
    <p:extLst>
      <p:ext uri="{BB962C8B-B14F-4D97-AF65-F5344CB8AC3E}">
        <p14:creationId xmlns:p14="http://schemas.microsoft.com/office/powerpoint/2010/main" val="22850184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0386647-C59A-8E48-A210-084CB07F0BED}" type="slidenum">
              <a:rPr lang="en-US" smtClean="0"/>
              <a:t>11</a:t>
            </a:fld>
            <a:endParaRPr lang="en-US" dirty="0"/>
          </a:p>
        </p:txBody>
      </p:sp>
    </p:spTree>
    <p:extLst>
      <p:ext uri="{BB962C8B-B14F-4D97-AF65-F5344CB8AC3E}">
        <p14:creationId xmlns:p14="http://schemas.microsoft.com/office/powerpoint/2010/main" val="28433498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0386647-C59A-8E48-A210-084CB07F0BED}" type="slidenum">
              <a:rPr lang="en-US" smtClean="0"/>
              <a:t>12</a:t>
            </a:fld>
            <a:endParaRPr lang="en-US" dirty="0"/>
          </a:p>
        </p:txBody>
      </p:sp>
    </p:spTree>
    <p:extLst>
      <p:ext uri="{BB962C8B-B14F-4D97-AF65-F5344CB8AC3E}">
        <p14:creationId xmlns:p14="http://schemas.microsoft.com/office/powerpoint/2010/main" val="20300753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0386647-C59A-8E48-A210-084CB07F0BED}" type="slidenum">
              <a:rPr lang="en-US" smtClean="0"/>
              <a:t>13</a:t>
            </a:fld>
            <a:endParaRPr lang="en-US" dirty="0"/>
          </a:p>
        </p:txBody>
      </p:sp>
    </p:spTree>
    <p:extLst>
      <p:ext uri="{BB962C8B-B14F-4D97-AF65-F5344CB8AC3E}">
        <p14:creationId xmlns:p14="http://schemas.microsoft.com/office/powerpoint/2010/main" val="11416273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0386647-C59A-8E48-A210-084CB07F0BED}" type="slidenum">
              <a:rPr lang="en-US" smtClean="0"/>
              <a:t>14</a:t>
            </a:fld>
            <a:endParaRPr lang="en-US" dirty="0"/>
          </a:p>
        </p:txBody>
      </p:sp>
    </p:spTree>
    <p:extLst>
      <p:ext uri="{BB962C8B-B14F-4D97-AF65-F5344CB8AC3E}">
        <p14:creationId xmlns:p14="http://schemas.microsoft.com/office/powerpoint/2010/main" val="20524303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0386647-C59A-8E48-A210-084CB07F0BED}" type="slidenum">
              <a:rPr lang="en-US" smtClean="0"/>
              <a:t>15</a:t>
            </a:fld>
            <a:endParaRPr lang="en-US" dirty="0"/>
          </a:p>
        </p:txBody>
      </p:sp>
    </p:spTree>
    <p:extLst>
      <p:ext uri="{BB962C8B-B14F-4D97-AF65-F5344CB8AC3E}">
        <p14:creationId xmlns:p14="http://schemas.microsoft.com/office/powerpoint/2010/main" val="36197584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0386647-C59A-8E48-A210-084CB07F0BED}" type="slidenum">
              <a:rPr lang="en-US" smtClean="0"/>
              <a:t>16</a:t>
            </a:fld>
            <a:endParaRPr lang="en-US" dirty="0"/>
          </a:p>
        </p:txBody>
      </p:sp>
    </p:spTree>
    <p:extLst>
      <p:ext uri="{BB962C8B-B14F-4D97-AF65-F5344CB8AC3E}">
        <p14:creationId xmlns:p14="http://schemas.microsoft.com/office/powerpoint/2010/main" val="25156490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0386647-C59A-8E48-A210-084CB07F0BED}" type="slidenum">
              <a:rPr lang="en-US" smtClean="0"/>
              <a:t>17</a:t>
            </a:fld>
            <a:endParaRPr lang="en-US" dirty="0"/>
          </a:p>
        </p:txBody>
      </p:sp>
    </p:spTree>
    <p:extLst>
      <p:ext uri="{BB962C8B-B14F-4D97-AF65-F5344CB8AC3E}">
        <p14:creationId xmlns:p14="http://schemas.microsoft.com/office/powerpoint/2010/main" val="36000874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0386647-C59A-8E48-A210-084CB07F0BED}" type="slidenum">
              <a:rPr lang="en-US" smtClean="0"/>
              <a:t>18</a:t>
            </a:fld>
            <a:endParaRPr lang="en-US" dirty="0"/>
          </a:p>
        </p:txBody>
      </p:sp>
    </p:spTree>
    <p:extLst>
      <p:ext uri="{BB962C8B-B14F-4D97-AF65-F5344CB8AC3E}">
        <p14:creationId xmlns:p14="http://schemas.microsoft.com/office/powerpoint/2010/main" val="31350594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0386647-C59A-8E48-A210-084CB07F0BED}" type="slidenum">
              <a:rPr lang="en-US" smtClean="0"/>
              <a:t>19</a:t>
            </a:fld>
            <a:endParaRPr lang="en-US" dirty="0"/>
          </a:p>
        </p:txBody>
      </p:sp>
    </p:spTree>
    <p:extLst>
      <p:ext uri="{BB962C8B-B14F-4D97-AF65-F5344CB8AC3E}">
        <p14:creationId xmlns:p14="http://schemas.microsoft.com/office/powerpoint/2010/main" val="14143531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0386647-C59A-8E48-A210-084CB07F0BED}" type="slidenum">
              <a:rPr lang="en-US" smtClean="0"/>
              <a:t>2</a:t>
            </a:fld>
            <a:endParaRPr lang="en-US" dirty="0"/>
          </a:p>
        </p:txBody>
      </p:sp>
    </p:spTree>
    <p:extLst>
      <p:ext uri="{BB962C8B-B14F-4D97-AF65-F5344CB8AC3E}">
        <p14:creationId xmlns:p14="http://schemas.microsoft.com/office/powerpoint/2010/main" val="103525419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11324f155c4_2_176: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444" name="Google Shape;444;g11324f155c4_2_17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0386647-C59A-8E48-A210-084CB07F0BED}" type="slidenum">
              <a:rPr lang="en-US" smtClean="0"/>
              <a:t>3</a:t>
            </a:fld>
            <a:endParaRPr lang="en-US" dirty="0"/>
          </a:p>
        </p:txBody>
      </p:sp>
    </p:spTree>
    <p:extLst>
      <p:ext uri="{BB962C8B-B14F-4D97-AF65-F5344CB8AC3E}">
        <p14:creationId xmlns:p14="http://schemas.microsoft.com/office/powerpoint/2010/main" val="10262743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0386647-C59A-8E48-A210-084CB07F0BED}" type="slidenum">
              <a:rPr lang="en-US" smtClean="0"/>
              <a:t>4</a:t>
            </a:fld>
            <a:endParaRPr lang="en-US" dirty="0"/>
          </a:p>
        </p:txBody>
      </p:sp>
    </p:spTree>
    <p:extLst>
      <p:ext uri="{BB962C8B-B14F-4D97-AF65-F5344CB8AC3E}">
        <p14:creationId xmlns:p14="http://schemas.microsoft.com/office/powerpoint/2010/main" val="38211325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0386647-C59A-8E48-A210-084CB07F0BED}" type="slidenum">
              <a:rPr lang="en-US" smtClean="0"/>
              <a:t>5</a:t>
            </a:fld>
            <a:endParaRPr lang="en-US" dirty="0"/>
          </a:p>
        </p:txBody>
      </p:sp>
    </p:spTree>
    <p:extLst>
      <p:ext uri="{BB962C8B-B14F-4D97-AF65-F5344CB8AC3E}">
        <p14:creationId xmlns:p14="http://schemas.microsoft.com/office/powerpoint/2010/main" val="28630018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0386647-C59A-8E48-A210-084CB07F0BED}" type="slidenum">
              <a:rPr lang="en-US" smtClean="0"/>
              <a:t>6</a:t>
            </a:fld>
            <a:endParaRPr lang="en-US" dirty="0"/>
          </a:p>
        </p:txBody>
      </p:sp>
    </p:spTree>
    <p:extLst>
      <p:ext uri="{BB962C8B-B14F-4D97-AF65-F5344CB8AC3E}">
        <p14:creationId xmlns:p14="http://schemas.microsoft.com/office/powerpoint/2010/main" val="41124986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0386647-C59A-8E48-A210-084CB07F0BED}" type="slidenum">
              <a:rPr lang="en-US" smtClean="0"/>
              <a:t>7</a:t>
            </a:fld>
            <a:endParaRPr lang="en-US" dirty="0"/>
          </a:p>
        </p:txBody>
      </p:sp>
    </p:spTree>
    <p:extLst>
      <p:ext uri="{BB962C8B-B14F-4D97-AF65-F5344CB8AC3E}">
        <p14:creationId xmlns:p14="http://schemas.microsoft.com/office/powerpoint/2010/main" val="3246574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0386647-C59A-8E48-A210-084CB07F0BED}" type="slidenum">
              <a:rPr lang="en-US" smtClean="0"/>
              <a:t>8</a:t>
            </a:fld>
            <a:endParaRPr lang="en-US" dirty="0"/>
          </a:p>
        </p:txBody>
      </p:sp>
    </p:spTree>
    <p:extLst>
      <p:ext uri="{BB962C8B-B14F-4D97-AF65-F5344CB8AC3E}">
        <p14:creationId xmlns:p14="http://schemas.microsoft.com/office/powerpoint/2010/main" val="42108087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0386647-C59A-8E48-A210-084CB07F0BED}" type="slidenum">
              <a:rPr lang="en-US" smtClean="0"/>
              <a:t>9</a:t>
            </a:fld>
            <a:endParaRPr lang="en-US" dirty="0"/>
          </a:p>
        </p:txBody>
      </p:sp>
    </p:spTree>
    <p:extLst>
      <p:ext uri="{BB962C8B-B14F-4D97-AF65-F5344CB8AC3E}">
        <p14:creationId xmlns:p14="http://schemas.microsoft.com/office/powerpoint/2010/main" val="36943324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A6C704-FCF2-A4FC-E5D0-D35EB187C794}"/>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83388AD7-D915-35B4-1045-EB602DBA7C8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4EC10876-5EDE-B013-FA06-B66D753889E7}"/>
              </a:ext>
            </a:extLst>
          </p:cNvPr>
          <p:cNvSpPr>
            <a:spLocks noGrp="1"/>
          </p:cNvSpPr>
          <p:nvPr>
            <p:ph type="dt" sz="half" idx="10"/>
          </p:nvPr>
        </p:nvSpPr>
        <p:spPr/>
        <p:txBody>
          <a:bodyPr/>
          <a:lstStyle/>
          <a:p>
            <a:fld id="{07548400-CA77-E34D-A26E-1BB012250530}" type="datetimeFigureOut">
              <a:rPr lang="en-US" smtClean="0"/>
              <a:t>1/2/24</a:t>
            </a:fld>
            <a:endParaRPr lang="en-US" dirty="0"/>
          </a:p>
        </p:txBody>
      </p:sp>
      <p:sp>
        <p:nvSpPr>
          <p:cNvPr id="5" name="Footer Placeholder 4">
            <a:extLst>
              <a:ext uri="{FF2B5EF4-FFF2-40B4-BE49-F238E27FC236}">
                <a16:creationId xmlns:a16="http://schemas.microsoft.com/office/drawing/2014/main" id="{A91F7CA6-79F3-E85E-4064-FCBA574CA70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8EEF195-61D3-7594-23DB-BD94AC2FA69E}"/>
              </a:ext>
            </a:extLst>
          </p:cNvPr>
          <p:cNvSpPr>
            <a:spLocks noGrp="1"/>
          </p:cNvSpPr>
          <p:nvPr>
            <p:ph type="sldNum" sz="quarter" idx="12"/>
          </p:nvPr>
        </p:nvSpPr>
        <p:spPr/>
        <p:txBody>
          <a:bodyPr/>
          <a:lstStyle/>
          <a:p>
            <a:fld id="{C7B8D956-8789-1E44-8B86-EA5B38163112}" type="slidenum">
              <a:rPr lang="en-US" smtClean="0"/>
              <a:t>‹#›</a:t>
            </a:fld>
            <a:endParaRPr lang="en-US" dirty="0"/>
          </a:p>
        </p:txBody>
      </p:sp>
    </p:spTree>
    <p:extLst>
      <p:ext uri="{BB962C8B-B14F-4D97-AF65-F5344CB8AC3E}">
        <p14:creationId xmlns:p14="http://schemas.microsoft.com/office/powerpoint/2010/main" val="14877965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ECF9F-BADF-4BF5-B329-6AFC14F2308C}"/>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1CD33E9E-4D66-8943-C269-AA00AA6D0EC2}"/>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AD5B09A2-4A9C-2D77-24C5-D43F5483D6DF}"/>
              </a:ext>
            </a:extLst>
          </p:cNvPr>
          <p:cNvSpPr>
            <a:spLocks noGrp="1"/>
          </p:cNvSpPr>
          <p:nvPr>
            <p:ph type="dt" sz="half" idx="10"/>
          </p:nvPr>
        </p:nvSpPr>
        <p:spPr/>
        <p:txBody>
          <a:bodyPr/>
          <a:lstStyle/>
          <a:p>
            <a:fld id="{07548400-CA77-E34D-A26E-1BB012250530}" type="datetimeFigureOut">
              <a:rPr lang="en-US" smtClean="0"/>
              <a:t>1/2/24</a:t>
            </a:fld>
            <a:endParaRPr lang="en-US" dirty="0"/>
          </a:p>
        </p:txBody>
      </p:sp>
      <p:sp>
        <p:nvSpPr>
          <p:cNvPr id="5" name="Footer Placeholder 4">
            <a:extLst>
              <a:ext uri="{FF2B5EF4-FFF2-40B4-BE49-F238E27FC236}">
                <a16:creationId xmlns:a16="http://schemas.microsoft.com/office/drawing/2014/main" id="{F7C24325-8265-168F-F70E-9424E168123D}"/>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6EFB8889-B157-15D1-5D71-D2B2F711458D}"/>
              </a:ext>
            </a:extLst>
          </p:cNvPr>
          <p:cNvSpPr>
            <a:spLocks noGrp="1"/>
          </p:cNvSpPr>
          <p:nvPr>
            <p:ph type="sldNum" sz="quarter" idx="12"/>
          </p:nvPr>
        </p:nvSpPr>
        <p:spPr/>
        <p:txBody>
          <a:bodyPr/>
          <a:lstStyle/>
          <a:p>
            <a:fld id="{C7B8D956-8789-1E44-8B86-EA5B38163112}" type="slidenum">
              <a:rPr lang="en-US" smtClean="0"/>
              <a:t>‹#›</a:t>
            </a:fld>
            <a:endParaRPr lang="en-US" dirty="0"/>
          </a:p>
        </p:txBody>
      </p:sp>
    </p:spTree>
    <p:extLst>
      <p:ext uri="{BB962C8B-B14F-4D97-AF65-F5344CB8AC3E}">
        <p14:creationId xmlns:p14="http://schemas.microsoft.com/office/powerpoint/2010/main" val="37971223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775B12B-DC63-9DC3-F4BF-F07726DC37F6}"/>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95407425-12A7-3757-A77E-22AC6055A30C}"/>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84C46580-495C-B4BB-F887-4C3229C539CB}"/>
              </a:ext>
            </a:extLst>
          </p:cNvPr>
          <p:cNvSpPr>
            <a:spLocks noGrp="1"/>
          </p:cNvSpPr>
          <p:nvPr>
            <p:ph type="dt" sz="half" idx="10"/>
          </p:nvPr>
        </p:nvSpPr>
        <p:spPr/>
        <p:txBody>
          <a:bodyPr/>
          <a:lstStyle/>
          <a:p>
            <a:fld id="{07548400-CA77-E34D-A26E-1BB012250530}" type="datetimeFigureOut">
              <a:rPr lang="en-US" smtClean="0"/>
              <a:t>1/2/24</a:t>
            </a:fld>
            <a:endParaRPr lang="en-US" dirty="0"/>
          </a:p>
        </p:txBody>
      </p:sp>
      <p:sp>
        <p:nvSpPr>
          <p:cNvPr id="5" name="Footer Placeholder 4">
            <a:extLst>
              <a:ext uri="{FF2B5EF4-FFF2-40B4-BE49-F238E27FC236}">
                <a16:creationId xmlns:a16="http://schemas.microsoft.com/office/drawing/2014/main" id="{70592364-09B1-2E2E-0937-8CB3E4C9F20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96A88D6C-672E-5703-CBA7-5CCED02386F3}"/>
              </a:ext>
            </a:extLst>
          </p:cNvPr>
          <p:cNvSpPr>
            <a:spLocks noGrp="1"/>
          </p:cNvSpPr>
          <p:nvPr>
            <p:ph type="sldNum" sz="quarter" idx="12"/>
          </p:nvPr>
        </p:nvSpPr>
        <p:spPr/>
        <p:txBody>
          <a:bodyPr/>
          <a:lstStyle/>
          <a:p>
            <a:fld id="{C7B8D956-8789-1E44-8B86-EA5B38163112}" type="slidenum">
              <a:rPr lang="en-US" smtClean="0"/>
              <a:t>‹#›</a:t>
            </a:fld>
            <a:endParaRPr lang="en-US" dirty="0"/>
          </a:p>
        </p:txBody>
      </p:sp>
    </p:spTree>
    <p:extLst>
      <p:ext uri="{BB962C8B-B14F-4D97-AF65-F5344CB8AC3E}">
        <p14:creationId xmlns:p14="http://schemas.microsoft.com/office/powerpoint/2010/main" val="17614609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4EC600-6F0A-1A29-389E-5F9EF0A96568}"/>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61359552-5904-EE11-29B0-7E52CDF0C7A6}"/>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2C36DE05-B45C-CD41-854B-364E7ABD0861}"/>
              </a:ext>
            </a:extLst>
          </p:cNvPr>
          <p:cNvSpPr>
            <a:spLocks noGrp="1"/>
          </p:cNvSpPr>
          <p:nvPr>
            <p:ph type="dt" sz="half" idx="10"/>
          </p:nvPr>
        </p:nvSpPr>
        <p:spPr/>
        <p:txBody>
          <a:bodyPr/>
          <a:lstStyle/>
          <a:p>
            <a:fld id="{07548400-CA77-E34D-A26E-1BB012250530}" type="datetimeFigureOut">
              <a:rPr lang="en-US" smtClean="0"/>
              <a:t>1/2/24</a:t>
            </a:fld>
            <a:endParaRPr lang="en-US" dirty="0"/>
          </a:p>
        </p:txBody>
      </p:sp>
      <p:sp>
        <p:nvSpPr>
          <p:cNvPr id="5" name="Footer Placeholder 4">
            <a:extLst>
              <a:ext uri="{FF2B5EF4-FFF2-40B4-BE49-F238E27FC236}">
                <a16:creationId xmlns:a16="http://schemas.microsoft.com/office/drawing/2014/main" id="{9FB24126-5AF6-3105-75B7-000FE1B1A21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98011857-34F3-3198-5E35-3939B8438B1B}"/>
              </a:ext>
            </a:extLst>
          </p:cNvPr>
          <p:cNvSpPr>
            <a:spLocks noGrp="1"/>
          </p:cNvSpPr>
          <p:nvPr>
            <p:ph type="sldNum" sz="quarter" idx="12"/>
          </p:nvPr>
        </p:nvSpPr>
        <p:spPr/>
        <p:txBody>
          <a:bodyPr/>
          <a:lstStyle/>
          <a:p>
            <a:fld id="{C7B8D956-8789-1E44-8B86-EA5B38163112}" type="slidenum">
              <a:rPr lang="en-US" smtClean="0"/>
              <a:t>‹#›</a:t>
            </a:fld>
            <a:endParaRPr lang="en-US" dirty="0"/>
          </a:p>
        </p:txBody>
      </p:sp>
    </p:spTree>
    <p:extLst>
      <p:ext uri="{BB962C8B-B14F-4D97-AF65-F5344CB8AC3E}">
        <p14:creationId xmlns:p14="http://schemas.microsoft.com/office/powerpoint/2010/main" val="40781547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CC2526-BD1F-F9C2-CEA9-2A756A0D8F4F}"/>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71DBF877-6F9B-4069-5089-F3EF1E4822E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A0BB5766-8CD4-331B-3642-55E2BB8B4732}"/>
              </a:ext>
            </a:extLst>
          </p:cNvPr>
          <p:cNvSpPr>
            <a:spLocks noGrp="1"/>
          </p:cNvSpPr>
          <p:nvPr>
            <p:ph type="dt" sz="half" idx="10"/>
          </p:nvPr>
        </p:nvSpPr>
        <p:spPr/>
        <p:txBody>
          <a:bodyPr/>
          <a:lstStyle/>
          <a:p>
            <a:fld id="{07548400-CA77-E34D-A26E-1BB012250530}" type="datetimeFigureOut">
              <a:rPr lang="en-US" smtClean="0"/>
              <a:t>1/2/24</a:t>
            </a:fld>
            <a:endParaRPr lang="en-US" dirty="0"/>
          </a:p>
        </p:txBody>
      </p:sp>
      <p:sp>
        <p:nvSpPr>
          <p:cNvPr id="5" name="Footer Placeholder 4">
            <a:extLst>
              <a:ext uri="{FF2B5EF4-FFF2-40B4-BE49-F238E27FC236}">
                <a16:creationId xmlns:a16="http://schemas.microsoft.com/office/drawing/2014/main" id="{5E968025-4A94-02B7-6A82-F9927C30707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D3561A1D-BB79-960A-8250-DF42D69C784F}"/>
              </a:ext>
            </a:extLst>
          </p:cNvPr>
          <p:cNvSpPr>
            <a:spLocks noGrp="1"/>
          </p:cNvSpPr>
          <p:nvPr>
            <p:ph type="sldNum" sz="quarter" idx="12"/>
          </p:nvPr>
        </p:nvSpPr>
        <p:spPr/>
        <p:txBody>
          <a:bodyPr/>
          <a:lstStyle/>
          <a:p>
            <a:fld id="{C7B8D956-8789-1E44-8B86-EA5B38163112}" type="slidenum">
              <a:rPr lang="en-US" smtClean="0"/>
              <a:t>‹#›</a:t>
            </a:fld>
            <a:endParaRPr lang="en-US" dirty="0"/>
          </a:p>
        </p:txBody>
      </p:sp>
    </p:spTree>
    <p:extLst>
      <p:ext uri="{BB962C8B-B14F-4D97-AF65-F5344CB8AC3E}">
        <p14:creationId xmlns:p14="http://schemas.microsoft.com/office/powerpoint/2010/main" val="10297877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CE4F4A-05AD-9159-D15F-63BD2F0D953C}"/>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6F2B9EC2-EE8B-99FB-6B71-A3B27EACF32D}"/>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44E83867-F2FA-5FED-81F4-D0A1BA55A338}"/>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585105C9-3EDE-F46D-2246-9FC34B7B8395}"/>
              </a:ext>
            </a:extLst>
          </p:cNvPr>
          <p:cNvSpPr>
            <a:spLocks noGrp="1"/>
          </p:cNvSpPr>
          <p:nvPr>
            <p:ph type="dt" sz="half" idx="10"/>
          </p:nvPr>
        </p:nvSpPr>
        <p:spPr/>
        <p:txBody>
          <a:bodyPr/>
          <a:lstStyle/>
          <a:p>
            <a:fld id="{07548400-CA77-E34D-A26E-1BB012250530}" type="datetimeFigureOut">
              <a:rPr lang="en-US" smtClean="0"/>
              <a:t>1/2/24</a:t>
            </a:fld>
            <a:endParaRPr lang="en-US" dirty="0"/>
          </a:p>
        </p:txBody>
      </p:sp>
      <p:sp>
        <p:nvSpPr>
          <p:cNvPr id="6" name="Footer Placeholder 5">
            <a:extLst>
              <a:ext uri="{FF2B5EF4-FFF2-40B4-BE49-F238E27FC236}">
                <a16:creationId xmlns:a16="http://schemas.microsoft.com/office/drawing/2014/main" id="{A17D66FC-373B-DC42-3F57-DA080F1D4AB1}"/>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DECB1CE5-6EF0-0FB3-2A9A-074CA34A197C}"/>
              </a:ext>
            </a:extLst>
          </p:cNvPr>
          <p:cNvSpPr>
            <a:spLocks noGrp="1"/>
          </p:cNvSpPr>
          <p:nvPr>
            <p:ph type="sldNum" sz="quarter" idx="12"/>
          </p:nvPr>
        </p:nvSpPr>
        <p:spPr/>
        <p:txBody>
          <a:bodyPr/>
          <a:lstStyle/>
          <a:p>
            <a:fld id="{C7B8D956-8789-1E44-8B86-EA5B38163112}" type="slidenum">
              <a:rPr lang="en-US" smtClean="0"/>
              <a:t>‹#›</a:t>
            </a:fld>
            <a:endParaRPr lang="en-US" dirty="0"/>
          </a:p>
        </p:txBody>
      </p:sp>
    </p:spTree>
    <p:extLst>
      <p:ext uri="{BB962C8B-B14F-4D97-AF65-F5344CB8AC3E}">
        <p14:creationId xmlns:p14="http://schemas.microsoft.com/office/powerpoint/2010/main" val="36446383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194F37-FD31-DEF8-27F6-EE9106941C85}"/>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DDBB2C10-E8EC-E5A5-4DF2-7127D20C83B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0383FCE6-29D0-AB10-6D9A-BCE6AE80BDBB}"/>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9FEBE563-9FD1-70E3-4A94-861D7ADBA3E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D5CE347B-DCEB-0EB0-44BE-0EDA5007018C}"/>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E63D81E9-0DE9-E855-7760-F60FF57FC637}"/>
              </a:ext>
            </a:extLst>
          </p:cNvPr>
          <p:cNvSpPr>
            <a:spLocks noGrp="1"/>
          </p:cNvSpPr>
          <p:nvPr>
            <p:ph type="dt" sz="half" idx="10"/>
          </p:nvPr>
        </p:nvSpPr>
        <p:spPr/>
        <p:txBody>
          <a:bodyPr/>
          <a:lstStyle/>
          <a:p>
            <a:fld id="{07548400-CA77-E34D-A26E-1BB012250530}" type="datetimeFigureOut">
              <a:rPr lang="en-US" smtClean="0"/>
              <a:t>1/2/24</a:t>
            </a:fld>
            <a:endParaRPr lang="en-US" dirty="0"/>
          </a:p>
        </p:txBody>
      </p:sp>
      <p:sp>
        <p:nvSpPr>
          <p:cNvPr id="8" name="Footer Placeholder 7">
            <a:extLst>
              <a:ext uri="{FF2B5EF4-FFF2-40B4-BE49-F238E27FC236}">
                <a16:creationId xmlns:a16="http://schemas.microsoft.com/office/drawing/2014/main" id="{1A33D2FE-D059-4400-207B-B48DDED1635C}"/>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B24E44BA-36D9-4A56-D0AE-6E197BBE6E7B}"/>
              </a:ext>
            </a:extLst>
          </p:cNvPr>
          <p:cNvSpPr>
            <a:spLocks noGrp="1"/>
          </p:cNvSpPr>
          <p:nvPr>
            <p:ph type="sldNum" sz="quarter" idx="12"/>
          </p:nvPr>
        </p:nvSpPr>
        <p:spPr/>
        <p:txBody>
          <a:bodyPr/>
          <a:lstStyle/>
          <a:p>
            <a:fld id="{C7B8D956-8789-1E44-8B86-EA5B38163112}" type="slidenum">
              <a:rPr lang="en-US" smtClean="0"/>
              <a:t>‹#›</a:t>
            </a:fld>
            <a:endParaRPr lang="en-US" dirty="0"/>
          </a:p>
        </p:txBody>
      </p:sp>
    </p:spTree>
    <p:extLst>
      <p:ext uri="{BB962C8B-B14F-4D97-AF65-F5344CB8AC3E}">
        <p14:creationId xmlns:p14="http://schemas.microsoft.com/office/powerpoint/2010/main" val="28218617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AEAA13-758E-8B6D-C9D6-F337DA8D3BDE}"/>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6E732972-ADE0-BE21-E741-E85FCE31AAA0}"/>
              </a:ext>
            </a:extLst>
          </p:cNvPr>
          <p:cNvSpPr>
            <a:spLocks noGrp="1"/>
          </p:cNvSpPr>
          <p:nvPr>
            <p:ph type="dt" sz="half" idx="10"/>
          </p:nvPr>
        </p:nvSpPr>
        <p:spPr/>
        <p:txBody>
          <a:bodyPr/>
          <a:lstStyle/>
          <a:p>
            <a:fld id="{07548400-CA77-E34D-A26E-1BB012250530}" type="datetimeFigureOut">
              <a:rPr lang="en-US" smtClean="0"/>
              <a:t>1/2/24</a:t>
            </a:fld>
            <a:endParaRPr lang="en-US" dirty="0"/>
          </a:p>
        </p:txBody>
      </p:sp>
      <p:sp>
        <p:nvSpPr>
          <p:cNvPr id="4" name="Footer Placeholder 3">
            <a:extLst>
              <a:ext uri="{FF2B5EF4-FFF2-40B4-BE49-F238E27FC236}">
                <a16:creationId xmlns:a16="http://schemas.microsoft.com/office/drawing/2014/main" id="{824C8C4B-AAF9-7961-F9D3-6280535B4567}"/>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E107DE53-8361-9A10-0300-3C08CB41B099}"/>
              </a:ext>
            </a:extLst>
          </p:cNvPr>
          <p:cNvSpPr>
            <a:spLocks noGrp="1"/>
          </p:cNvSpPr>
          <p:nvPr>
            <p:ph type="sldNum" sz="quarter" idx="12"/>
          </p:nvPr>
        </p:nvSpPr>
        <p:spPr/>
        <p:txBody>
          <a:bodyPr/>
          <a:lstStyle/>
          <a:p>
            <a:fld id="{C7B8D956-8789-1E44-8B86-EA5B38163112}" type="slidenum">
              <a:rPr lang="en-US" smtClean="0"/>
              <a:t>‹#›</a:t>
            </a:fld>
            <a:endParaRPr lang="en-US" dirty="0"/>
          </a:p>
        </p:txBody>
      </p:sp>
    </p:spTree>
    <p:extLst>
      <p:ext uri="{BB962C8B-B14F-4D97-AF65-F5344CB8AC3E}">
        <p14:creationId xmlns:p14="http://schemas.microsoft.com/office/powerpoint/2010/main" val="3205303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A8689EC-B36B-F0A1-89B2-9E5BA7B4B5E1}"/>
              </a:ext>
            </a:extLst>
          </p:cNvPr>
          <p:cNvSpPr>
            <a:spLocks noGrp="1"/>
          </p:cNvSpPr>
          <p:nvPr>
            <p:ph type="dt" sz="half" idx="10"/>
          </p:nvPr>
        </p:nvSpPr>
        <p:spPr/>
        <p:txBody>
          <a:bodyPr/>
          <a:lstStyle/>
          <a:p>
            <a:fld id="{07548400-CA77-E34D-A26E-1BB012250530}" type="datetimeFigureOut">
              <a:rPr lang="en-US" smtClean="0"/>
              <a:t>1/2/24</a:t>
            </a:fld>
            <a:endParaRPr lang="en-US" dirty="0"/>
          </a:p>
        </p:txBody>
      </p:sp>
      <p:sp>
        <p:nvSpPr>
          <p:cNvPr id="3" name="Footer Placeholder 2">
            <a:extLst>
              <a:ext uri="{FF2B5EF4-FFF2-40B4-BE49-F238E27FC236}">
                <a16:creationId xmlns:a16="http://schemas.microsoft.com/office/drawing/2014/main" id="{E9714F6C-4F83-B209-A806-645BD62F58E2}"/>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7C3383BE-3F5C-4E64-06D0-E73E2D0186FB}"/>
              </a:ext>
            </a:extLst>
          </p:cNvPr>
          <p:cNvSpPr>
            <a:spLocks noGrp="1"/>
          </p:cNvSpPr>
          <p:nvPr>
            <p:ph type="sldNum" sz="quarter" idx="12"/>
          </p:nvPr>
        </p:nvSpPr>
        <p:spPr/>
        <p:txBody>
          <a:bodyPr/>
          <a:lstStyle/>
          <a:p>
            <a:fld id="{C7B8D956-8789-1E44-8B86-EA5B38163112}" type="slidenum">
              <a:rPr lang="en-US" smtClean="0"/>
              <a:t>‹#›</a:t>
            </a:fld>
            <a:endParaRPr lang="en-US" dirty="0"/>
          </a:p>
        </p:txBody>
      </p:sp>
    </p:spTree>
    <p:extLst>
      <p:ext uri="{BB962C8B-B14F-4D97-AF65-F5344CB8AC3E}">
        <p14:creationId xmlns:p14="http://schemas.microsoft.com/office/powerpoint/2010/main" val="12333169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4C92F1-6DA8-BE5F-8EAF-3F459BB542CE}"/>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A3376C27-DF22-DEC3-B1AF-E6D9731612B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49EA8DD1-22E6-7EDB-C838-FBC3F34BAAB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1046378B-0537-AB0B-9410-101F829C3F3D}"/>
              </a:ext>
            </a:extLst>
          </p:cNvPr>
          <p:cNvSpPr>
            <a:spLocks noGrp="1"/>
          </p:cNvSpPr>
          <p:nvPr>
            <p:ph type="dt" sz="half" idx="10"/>
          </p:nvPr>
        </p:nvSpPr>
        <p:spPr/>
        <p:txBody>
          <a:bodyPr/>
          <a:lstStyle/>
          <a:p>
            <a:fld id="{07548400-CA77-E34D-A26E-1BB012250530}" type="datetimeFigureOut">
              <a:rPr lang="en-US" smtClean="0"/>
              <a:t>1/2/24</a:t>
            </a:fld>
            <a:endParaRPr lang="en-US" dirty="0"/>
          </a:p>
        </p:txBody>
      </p:sp>
      <p:sp>
        <p:nvSpPr>
          <p:cNvPr id="6" name="Footer Placeholder 5">
            <a:extLst>
              <a:ext uri="{FF2B5EF4-FFF2-40B4-BE49-F238E27FC236}">
                <a16:creationId xmlns:a16="http://schemas.microsoft.com/office/drawing/2014/main" id="{EF405841-1383-BD13-014A-B4525CA683E3}"/>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FB25549A-56A6-B0AE-126A-904975787930}"/>
              </a:ext>
            </a:extLst>
          </p:cNvPr>
          <p:cNvSpPr>
            <a:spLocks noGrp="1"/>
          </p:cNvSpPr>
          <p:nvPr>
            <p:ph type="sldNum" sz="quarter" idx="12"/>
          </p:nvPr>
        </p:nvSpPr>
        <p:spPr/>
        <p:txBody>
          <a:bodyPr/>
          <a:lstStyle/>
          <a:p>
            <a:fld id="{C7B8D956-8789-1E44-8B86-EA5B38163112}" type="slidenum">
              <a:rPr lang="en-US" smtClean="0"/>
              <a:t>‹#›</a:t>
            </a:fld>
            <a:endParaRPr lang="en-US" dirty="0"/>
          </a:p>
        </p:txBody>
      </p:sp>
    </p:spTree>
    <p:extLst>
      <p:ext uri="{BB962C8B-B14F-4D97-AF65-F5344CB8AC3E}">
        <p14:creationId xmlns:p14="http://schemas.microsoft.com/office/powerpoint/2010/main" val="21203132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C8A658-8B09-CBA9-ED36-6F5878A44673}"/>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02B2CB35-281E-FC5E-0B49-5E9EDDADD2E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1CEEB40F-416C-FC5F-AFB4-AD3765C129B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26064968-3865-57C5-B47E-1EB1EFA8576B}"/>
              </a:ext>
            </a:extLst>
          </p:cNvPr>
          <p:cNvSpPr>
            <a:spLocks noGrp="1"/>
          </p:cNvSpPr>
          <p:nvPr>
            <p:ph type="dt" sz="half" idx="10"/>
          </p:nvPr>
        </p:nvSpPr>
        <p:spPr/>
        <p:txBody>
          <a:bodyPr/>
          <a:lstStyle/>
          <a:p>
            <a:fld id="{07548400-CA77-E34D-A26E-1BB012250530}" type="datetimeFigureOut">
              <a:rPr lang="en-US" smtClean="0"/>
              <a:t>1/2/24</a:t>
            </a:fld>
            <a:endParaRPr lang="en-US" dirty="0"/>
          </a:p>
        </p:txBody>
      </p:sp>
      <p:sp>
        <p:nvSpPr>
          <p:cNvPr id="6" name="Footer Placeholder 5">
            <a:extLst>
              <a:ext uri="{FF2B5EF4-FFF2-40B4-BE49-F238E27FC236}">
                <a16:creationId xmlns:a16="http://schemas.microsoft.com/office/drawing/2014/main" id="{40E9BDB5-39F3-30A7-26C8-E763B782DFE0}"/>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072D3767-DEBE-70D2-27A5-9E0B190D4BC1}"/>
              </a:ext>
            </a:extLst>
          </p:cNvPr>
          <p:cNvSpPr>
            <a:spLocks noGrp="1"/>
          </p:cNvSpPr>
          <p:nvPr>
            <p:ph type="sldNum" sz="quarter" idx="12"/>
          </p:nvPr>
        </p:nvSpPr>
        <p:spPr/>
        <p:txBody>
          <a:bodyPr/>
          <a:lstStyle/>
          <a:p>
            <a:fld id="{C7B8D956-8789-1E44-8B86-EA5B38163112}" type="slidenum">
              <a:rPr lang="en-US" smtClean="0"/>
              <a:t>‹#›</a:t>
            </a:fld>
            <a:endParaRPr lang="en-US" dirty="0"/>
          </a:p>
        </p:txBody>
      </p:sp>
    </p:spTree>
    <p:extLst>
      <p:ext uri="{BB962C8B-B14F-4D97-AF65-F5344CB8AC3E}">
        <p14:creationId xmlns:p14="http://schemas.microsoft.com/office/powerpoint/2010/main" val="35926387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B564A10-47EF-A894-4B5D-AEE742405A4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8A40636A-97AA-F944-AA59-C90A734A6C3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85D94CB8-3A93-77C9-0F2A-71D0D064ACA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7548400-CA77-E34D-A26E-1BB012250530}" type="datetimeFigureOut">
              <a:rPr lang="en-US" smtClean="0"/>
              <a:t>1/2/24</a:t>
            </a:fld>
            <a:endParaRPr lang="en-US" dirty="0"/>
          </a:p>
        </p:txBody>
      </p:sp>
      <p:sp>
        <p:nvSpPr>
          <p:cNvPr id="5" name="Footer Placeholder 4">
            <a:extLst>
              <a:ext uri="{FF2B5EF4-FFF2-40B4-BE49-F238E27FC236}">
                <a16:creationId xmlns:a16="http://schemas.microsoft.com/office/drawing/2014/main" id="{ACBE9B50-4DEA-7DBF-037F-55F849507E6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4129AAA7-0909-2AC9-CCFE-9BB3412FDFE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7B8D956-8789-1E44-8B86-EA5B38163112}" type="slidenum">
              <a:rPr lang="en-US" smtClean="0"/>
              <a:t>‹#›</a:t>
            </a:fld>
            <a:endParaRPr lang="en-US" dirty="0"/>
          </a:p>
        </p:txBody>
      </p:sp>
    </p:spTree>
    <p:extLst>
      <p:ext uri="{BB962C8B-B14F-4D97-AF65-F5344CB8AC3E}">
        <p14:creationId xmlns:p14="http://schemas.microsoft.com/office/powerpoint/2010/main" val="2900075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mp4"/><Relationship Id="rId1" Type="http://schemas.microsoft.com/office/2007/relationships/media" Target="../media/media5.mp4"/><Relationship Id="rId5" Type="http://schemas.openxmlformats.org/officeDocument/2006/relationships/image" Target="../media/image7.png"/><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3.png"/><Relationship Id="rId3" Type="http://schemas.microsoft.com/office/2007/relationships/media" Target="../media/media2.mov"/><Relationship Id="rId7" Type="http://schemas.openxmlformats.org/officeDocument/2006/relationships/image" Target="../media/image2.png"/><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notesSlide" Target="../notesSlides/notesSlide4.xml"/><Relationship Id="rId5" Type="http://schemas.openxmlformats.org/officeDocument/2006/relationships/slideLayout" Target="../slideLayouts/slideLayout2.xml"/><Relationship Id="rId4" Type="http://schemas.openxmlformats.org/officeDocument/2006/relationships/video" Target="../media/media2.mov"/></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ov"/><Relationship Id="rId1" Type="http://schemas.microsoft.com/office/2007/relationships/media" Target="../media/media3.mov"/><Relationship Id="rId5" Type="http://schemas.openxmlformats.org/officeDocument/2006/relationships/image" Target="../media/image4.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ov"/><Relationship Id="rId1" Type="http://schemas.microsoft.com/office/2007/relationships/media" Target="../media/media4.mov"/><Relationship Id="rId5" Type="http://schemas.openxmlformats.org/officeDocument/2006/relationships/image" Target="../media/image5.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30" name="Google Shape;130;p25"/>
          <p:cNvSpPr txBox="1"/>
          <p:nvPr/>
        </p:nvSpPr>
        <p:spPr>
          <a:xfrm>
            <a:off x="1424313" y="1889470"/>
            <a:ext cx="10215618" cy="646290"/>
          </a:xfrm>
          <a:prstGeom prst="rect">
            <a:avLst/>
          </a:prstGeom>
          <a:noFill/>
          <a:ln>
            <a:noFill/>
          </a:ln>
        </p:spPr>
        <p:txBody>
          <a:bodyPr spcFirstLastPara="1" wrap="square" lIns="91433" tIns="45700" rIns="91433" bIns="45700" anchor="t" anchorCtr="0">
            <a:spAutoFit/>
          </a:bodyPr>
          <a:lstStyle/>
          <a:p>
            <a:pPr algn="ctr"/>
            <a:r>
              <a:rPr lang="en" sz="3600" b="1" dirty="0">
                <a:solidFill>
                  <a:srgbClr val="06080A"/>
                </a:solidFill>
                <a:latin typeface="Times New Roman"/>
                <a:cs typeface="Times New Roman"/>
              </a:rPr>
              <a:t>6x6 Sphere Grid Application in OpenGL (Python)</a:t>
            </a:r>
          </a:p>
        </p:txBody>
      </p:sp>
      <p:cxnSp>
        <p:nvCxnSpPr>
          <p:cNvPr id="133" name="Google Shape;133;p25"/>
          <p:cNvCxnSpPr/>
          <p:nvPr/>
        </p:nvCxnSpPr>
        <p:spPr>
          <a:xfrm>
            <a:off x="5567423" y="2858947"/>
            <a:ext cx="1724628" cy="0"/>
          </a:xfrm>
          <a:prstGeom prst="straightConnector1">
            <a:avLst/>
          </a:prstGeom>
          <a:noFill/>
          <a:ln w="63500" cap="flat" cmpd="sng">
            <a:solidFill>
              <a:schemeClr val="tx1">
                <a:lumMod val="50000"/>
                <a:lumOff val="50000"/>
              </a:schemeClr>
            </a:solidFill>
            <a:prstDash val="solid"/>
            <a:miter lim="800000"/>
            <a:headEnd type="none" w="sm" len="sm"/>
            <a:tailEnd type="none" w="sm" len="sm"/>
          </a:ln>
        </p:spPr>
      </p:cxnSp>
      <p:sp>
        <p:nvSpPr>
          <p:cNvPr id="2" name="Google Shape;129;p25">
            <a:extLst>
              <a:ext uri="{FF2B5EF4-FFF2-40B4-BE49-F238E27FC236}">
                <a16:creationId xmlns:a16="http://schemas.microsoft.com/office/drawing/2014/main" id="{361A2E3B-04C9-D98F-EC90-8F314CAF15B4}"/>
              </a:ext>
            </a:extLst>
          </p:cNvPr>
          <p:cNvSpPr/>
          <p:nvPr/>
        </p:nvSpPr>
        <p:spPr>
          <a:xfrm>
            <a:off x="0" y="0"/>
            <a:ext cx="624828" cy="6857996"/>
          </a:xfrm>
          <a:prstGeom prst="rect">
            <a:avLst/>
          </a:prstGeom>
          <a:solidFill>
            <a:srgbClr val="4CB3DC"/>
          </a:solidFill>
          <a:ln w="63500" cap="flat" cmpd="sng">
            <a:solidFill>
              <a:schemeClr val="tx1"/>
            </a:solidFill>
            <a:prstDash val="solid"/>
            <a:miter lim="800000"/>
            <a:headEnd type="none" w="sm" len="sm"/>
            <a:tailEnd type="none" w="sm" len="sm"/>
          </a:ln>
        </p:spPr>
        <p:txBody>
          <a:bodyPr spcFirstLastPara="1" wrap="square" lIns="91433" tIns="45700" rIns="91433" bIns="45700" anchor="ctr" anchorCtr="0">
            <a:noAutofit/>
          </a:bodyPr>
          <a:lstStyle/>
          <a:p>
            <a:pPr algn="ctr"/>
            <a:endParaRPr lang="en-US" sz="1850" dirty="0">
              <a:solidFill>
                <a:schemeClr val="lt1"/>
              </a:solidFill>
              <a:latin typeface="Times New Roman"/>
              <a:ea typeface="Calibri"/>
              <a:cs typeface="Calibri"/>
            </a:endParaRPr>
          </a:p>
        </p:txBody>
      </p:sp>
      <p:sp>
        <p:nvSpPr>
          <p:cNvPr id="4" name="TextBox 3">
            <a:extLst>
              <a:ext uri="{FF2B5EF4-FFF2-40B4-BE49-F238E27FC236}">
                <a16:creationId xmlns:a16="http://schemas.microsoft.com/office/drawing/2014/main" id="{BD341CBA-464B-095E-E746-0B30C8962085}"/>
              </a:ext>
            </a:extLst>
          </p:cNvPr>
          <p:cNvSpPr txBox="1"/>
          <p:nvPr/>
        </p:nvSpPr>
        <p:spPr>
          <a:xfrm>
            <a:off x="2629486" y="3114220"/>
            <a:ext cx="7805273" cy="369332"/>
          </a:xfrm>
          <a:prstGeom prst="rect">
            <a:avLst/>
          </a:prstGeom>
          <a:noFill/>
        </p:spPr>
        <p:txBody>
          <a:bodyPr wrap="square" lIns="91440" tIns="45720" rIns="91440" bIns="45720" rtlCol="0" anchor="t">
            <a:spAutoFit/>
          </a:bodyPr>
          <a:lstStyle/>
          <a:p>
            <a:pPr algn="ctr"/>
            <a:r>
              <a:rPr lang="en-US" b="1" dirty="0">
                <a:latin typeface="Times New Roman"/>
                <a:cs typeface="Times New Roman"/>
              </a:rPr>
              <a:t>Work By: </a:t>
            </a:r>
            <a:r>
              <a:rPr lang="en-US" i="1" dirty="0">
                <a:latin typeface="Times New Roman"/>
                <a:cs typeface="Times New Roman"/>
              </a:rPr>
              <a:t>Sri Siddarth C</a:t>
            </a:r>
            <a:endParaRPr lang="en-US" dirty="0">
              <a:latin typeface="Times New Roman"/>
              <a:cs typeface="Times New Roman"/>
            </a:endParaRPr>
          </a:p>
        </p:txBody>
      </p:sp>
      <p:pic>
        <p:nvPicPr>
          <p:cNvPr id="1026" name="Picture 2" descr="Avataar Logo | Auganix.org">
            <a:extLst>
              <a:ext uri="{FF2B5EF4-FFF2-40B4-BE49-F238E27FC236}">
                <a16:creationId xmlns:a16="http://schemas.microsoft.com/office/drawing/2014/main" id="{236E642B-F6F6-0ECF-C4EA-FAD94FFDC5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85805" y="3608977"/>
            <a:ext cx="5292634" cy="28697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16601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363A58D-CC35-96D6-7795-CF4F912F8D18}"/>
              </a:ext>
            </a:extLst>
          </p:cNvPr>
          <p:cNvSpPr txBox="1"/>
          <p:nvPr/>
        </p:nvSpPr>
        <p:spPr>
          <a:xfrm>
            <a:off x="178341" y="732875"/>
            <a:ext cx="6593522"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solidFill>
                  <a:srgbClr val="6D02F7"/>
                </a:solidFill>
                <a:latin typeface="Times New Roman"/>
                <a:cs typeface="Times New Roman"/>
              </a:rPr>
              <a:t>Sphere Normal</a:t>
            </a:r>
            <a:endParaRPr lang="en-US" sz="2400" b="1" dirty="0">
              <a:solidFill>
                <a:srgbClr val="000000"/>
              </a:solidFill>
              <a:latin typeface="Times New Roman"/>
              <a:cs typeface="Times New Roman"/>
            </a:endParaRPr>
          </a:p>
        </p:txBody>
      </p:sp>
      <p:sp>
        <p:nvSpPr>
          <p:cNvPr id="3" name="Rectangle 2">
            <a:extLst>
              <a:ext uri="{FF2B5EF4-FFF2-40B4-BE49-F238E27FC236}">
                <a16:creationId xmlns:a16="http://schemas.microsoft.com/office/drawing/2014/main" id="{ECD4E690-6364-A2CD-CF1E-F4D107720E77}"/>
              </a:ext>
            </a:extLst>
          </p:cNvPr>
          <p:cNvSpPr/>
          <p:nvPr/>
        </p:nvSpPr>
        <p:spPr>
          <a:xfrm>
            <a:off x="-1" y="-1"/>
            <a:ext cx="12191999" cy="616085"/>
          </a:xfrm>
          <a:prstGeom prst="rect">
            <a:avLst/>
          </a:prstGeom>
          <a:solidFill>
            <a:schemeClr val="accent5">
              <a:lumMod val="40000"/>
              <a:lumOff val="6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sz="2800" b="1" dirty="0">
                <a:solidFill>
                  <a:schemeClr val="tx1"/>
                </a:solidFill>
                <a:latin typeface="Times New Roman"/>
                <a:cs typeface="Calibri"/>
              </a:rPr>
              <a:t>  Review                                                                                                          </a:t>
            </a:r>
            <a:r>
              <a:rPr lang="en-US" sz="2000" b="1" dirty="0">
                <a:solidFill>
                  <a:schemeClr val="tx1"/>
                </a:solidFill>
                <a:latin typeface="Times New Roman"/>
                <a:cs typeface="Calibri"/>
              </a:rPr>
              <a:t>02-01-2024</a:t>
            </a:r>
          </a:p>
        </p:txBody>
      </p:sp>
      <p:sp>
        <p:nvSpPr>
          <p:cNvPr id="6" name="TextBox 5">
            <a:extLst>
              <a:ext uri="{FF2B5EF4-FFF2-40B4-BE49-F238E27FC236}">
                <a16:creationId xmlns:a16="http://schemas.microsoft.com/office/drawing/2014/main" id="{2CA0F294-9290-DB8A-02A7-56025C4D0D6D}"/>
              </a:ext>
            </a:extLst>
          </p:cNvPr>
          <p:cNvSpPr txBox="1"/>
          <p:nvPr/>
        </p:nvSpPr>
        <p:spPr>
          <a:xfrm>
            <a:off x="178341" y="1249969"/>
            <a:ext cx="11507154" cy="400110"/>
          </a:xfrm>
          <a:prstGeom prst="rect">
            <a:avLst/>
          </a:prstGeom>
          <a:noFill/>
        </p:spPr>
        <p:txBody>
          <a:bodyPr wrap="square" rtlCol="0">
            <a:spAutoFit/>
          </a:bodyPr>
          <a:lstStyle/>
          <a:p>
            <a:r>
              <a:rPr lang="en-US" sz="2000" b="1" dirty="0">
                <a:solidFill>
                  <a:srgbClr val="0023FF"/>
                </a:solidFill>
                <a:latin typeface="Times New Roman" panose="02020603050405020304" pitchFamily="18" charset="0"/>
                <a:cs typeface="Times New Roman" panose="02020603050405020304" pitchFamily="18" charset="0"/>
              </a:rPr>
              <a:t>Computing Sphere Normal from Sphere Coordinates: </a:t>
            </a:r>
          </a:p>
        </p:txBody>
      </p:sp>
      <p:sp>
        <p:nvSpPr>
          <p:cNvPr id="31" name="TextBox 30">
            <a:extLst>
              <a:ext uri="{FF2B5EF4-FFF2-40B4-BE49-F238E27FC236}">
                <a16:creationId xmlns:a16="http://schemas.microsoft.com/office/drawing/2014/main" id="{03858257-BC23-ECC4-4E59-4BABE894C9AB}"/>
              </a:ext>
            </a:extLst>
          </p:cNvPr>
          <p:cNvSpPr txBox="1"/>
          <p:nvPr/>
        </p:nvSpPr>
        <p:spPr>
          <a:xfrm>
            <a:off x="351693" y="1757591"/>
            <a:ext cx="5250617" cy="3416320"/>
          </a:xfrm>
          <a:prstGeom prst="rect">
            <a:avLst/>
          </a:prstGeom>
          <a:noFill/>
        </p:spPr>
        <p:txBody>
          <a:bodyPr wrap="square">
            <a:spAutoFit/>
          </a:bodyPr>
          <a:lstStyle/>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I used the vectors of the sphere center(s) and the point on a sphere surface. Then finding the difference between these vectors gives a perpendicular vector which passes through the surface. </a:t>
            </a: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I then used to divide this vector coordinates with the radius to convert the values between a value of [0,1] which would help with reducing computations.</a:t>
            </a: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This vector is then normalized by its magnitude. </a:t>
            </a:r>
          </a:p>
        </p:txBody>
      </p:sp>
      <p:sp>
        <p:nvSpPr>
          <p:cNvPr id="39" name="TextBox 38">
            <a:extLst>
              <a:ext uri="{FF2B5EF4-FFF2-40B4-BE49-F238E27FC236}">
                <a16:creationId xmlns:a16="http://schemas.microsoft.com/office/drawing/2014/main" id="{0E51372A-D68D-CC69-1668-70DDC2602044}"/>
              </a:ext>
            </a:extLst>
          </p:cNvPr>
          <p:cNvSpPr txBox="1"/>
          <p:nvPr/>
        </p:nvSpPr>
        <p:spPr>
          <a:xfrm>
            <a:off x="6087412" y="2065367"/>
            <a:ext cx="5250617" cy="2800767"/>
          </a:xfrm>
          <a:prstGeom prst="rect">
            <a:avLst/>
          </a:prstGeom>
          <a:solidFill>
            <a:schemeClr val="tx1"/>
          </a:solidFill>
        </p:spPr>
        <p:txBody>
          <a:bodyPr wrap="square">
            <a:spAutoFit/>
          </a:bodyPr>
          <a:lstStyle/>
          <a:p>
            <a:r>
              <a:rPr lang="en-IN" sz="1600" b="0" dirty="0">
                <a:solidFill>
                  <a:srgbClr val="569CD6"/>
                </a:solidFill>
                <a:effectLst/>
                <a:latin typeface="Times New Roman" panose="02020603050405020304" pitchFamily="18" charset="0"/>
                <a:cs typeface="Times New Roman" panose="02020603050405020304" pitchFamily="18" charset="0"/>
              </a:rPr>
              <a:t>def</a:t>
            </a:r>
            <a:r>
              <a:rPr lang="en-IN" sz="1600" b="0" dirty="0">
                <a:solidFill>
                  <a:srgbClr val="D4D4D4"/>
                </a:solidFill>
                <a:effectLst/>
                <a:latin typeface="Times New Roman" panose="02020603050405020304" pitchFamily="18" charset="0"/>
                <a:cs typeface="Times New Roman" panose="02020603050405020304" pitchFamily="18" charset="0"/>
              </a:rPr>
              <a:t> </a:t>
            </a:r>
            <a:r>
              <a:rPr lang="en-IN" sz="1600" b="0" dirty="0">
                <a:solidFill>
                  <a:srgbClr val="DCDCAA"/>
                </a:solidFill>
                <a:effectLst/>
                <a:latin typeface="Times New Roman" panose="02020603050405020304" pitchFamily="18" charset="0"/>
                <a:cs typeface="Times New Roman" panose="02020603050405020304" pitchFamily="18" charset="0"/>
              </a:rPr>
              <a:t>calculate_sphere_normal</a:t>
            </a:r>
            <a:r>
              <a:rPr lang="en-IN" sz="1600" b="0" dirty="0">
                <a:solidFill>
                  <a:srgbClr val="D4D4D4"/>
                </a:solidFill>
                <a:effectLst/>
                <a:latin typeface="Times New Roman" panose="02020603050405020304" pitchFamily="18" charset="0"/>
                <a:cs typeface="Times New Roman" panose="02020603050405020304" pitchFamily="18" charset="0"/>
              </a:rPr>
              <a:t>(</a:t>
            </a:r>
            <a:r>
              <a:rPr lang="en-IN" sz="1600" b="0" dirty="0">
                <a:solidFill>
                  <a:srgbClr val="9CDCFE"/>
                </a:solidFill>
                <a:effectLst/>
                <a:latin typeface="Times New Roman" panose="02020603050405020304" pitchFamily="18" charset="0"/>
                <a:cs typeface="Times New Roman" panose="02020603050405020304" pitchFamily="18" charset="0"/>
              </a:rPr>
              <a:t>x</a:t>
            </a:r>
            <a:r>
              <a:rPr lang="en-IN" sz="1600" b="0" dirty="0">
                <a:solidFill>
                  <a:srgbClr val="D4D4D4"/>
                </a:solidFill>
                <a:effectLst/>
                <a:latin typeface="Times New Roman" panose="02020603050405020304" pitchFamily="18" charset="0"/>
                <a:cs typeface="Times New Roman" panose="02020603050405020304" pitchFamily="18" charset="0"/>
              </a:rPr>
              <a:t>, </a:t>
            </a:r>
            <a:r>
              <a:rPr lang="en-IN" sz="1600" b="0" dirty="0">
                <a:solidFill>
                  <a:srgbClr val="9CDCFE"/>
                </a:solidFill>
                <a:effectLst/>
                <a:latin typeface="Times New Roman" panose="02020603050405020304" pitchFamily="18" charset="0"/>
                <a:cs typeface="Times New Roman" panose="02020603050405020304" pitchFamily="18" charset="0"/>
              </a:rPr>
              <a:t>y</a:t>
            </a:r>
            <a:r>
              <a:rPr lang="en-IN" sz="1600" b="0" dirty="0">
                <a:solidFill>
                  <a:srgbClr val="D4D4D4"/>
                </a:solidFill>
                <a:effectLst/>
                <a:latin typeface="Times New Roman" panose="02020603050405020304" pitchFamily="18" charset="0"/>
                <a:cs typeface="Times New Roman" panose="02020603050405020304" pitchFamily="18" charset="0"/>
              </a:rPr>
              <a:t>, </a:t>
            </a:r>
            <a:r>
              <a:rPr lang="en-IN" sz="1600" b="0" dirty="0">
                <a:solidFill>
                  <a:srgbClr val="9CDCFE"/>
                </a:solidFill>
                <a:effectLst/>
                <a:latin typeface="Times New Roman" panose="02020603050405020304" pitchFamily="18" charset="0"/>
                <a:cs typeface="Times New Roman" panose="02020603050405020304" pitchFamily="18" charset="0"/>
              </a:rPr>
              <a:t>z</a:t>
            </a:r>
            <a:r>
              <a:rPr lang="en-IN" sz="1600" b="0" dirty="0">
                <a:solidFill>
                  <a:srgbClr val="D4D4D4"/>
                </a:solidFill>
                <a:effectLst/>
                <a:latin typeface="Times New Roman" panose="02020603050405020304" pitchFamily="18" charset="0"/>
                <a:cs typeface="Times New Roman" panose="02020603050405020304" pitchFamily="18" charset="0"/>
              </a:rPr>
              <a:t>, </a:t>
            </a:r>
            <a:r>
              <a:rPr lang="en-IN" sz="1600" b="0" dirty="0">
                <a:solidFill>
                  <a:srgbClr val="9CDCFE"/>
                </a:solidFill>
                <a:effectLst/>
                <a:latin typeface="Times New Roman" panose="02020603050405020304" pitchFamily="18" charset="0"/>
                <a:cs typeface="Times New Roman" panose="02020603050405020304" pitchFamily="18" charset="0"/>
              </a:rPr>
              <a:t>l</a:t>
            </a:r>
            <a:r>
              <a:rPr lang="en-IN" sz="1600" b="0" dirty="0">
                <a:solidFill>
                  <a:srgbClr val="D4D4D4"/>
                </a:solidFill>
                <a:effectLst/>
                <a:latin typeface="Times New Roman" panose="02020603050405020304" pitchFamily="18" charset="0"/>
                <a:cs typeface="Times New Roman" panose="02020603050405020304" pitchFamily="18" charset="0"/>
              </a:rPr>
              <a:t>, </a:t>
            </a:r>
            <a:r>
              <a:rPr lang="en-IN" sz="1600" b="0" dirty="0">
                <a:solidFill>
                  <a:srgbClr val="9CDCFE"/>
                </a:solidFill>
                <a:effectLst/>
                <a:latin typeface="Times New Roman" panose="02020603050405020304" pitchFamily="18" charset="0"/>
                <a:cs typeface="Times New Roman" panose="02020603050405020304" pitchFamily="18" charset="0"/>
              </a:rPr>
              <a:t>m</a:t>
            </a:r>
            <a:r>
              <a:rPr lang="en-IN" sz="1600" b="0" dirty="0">
                <a:solidFill>
                  <a:srgbClr val="D4D4D4"/>
                </a:solidFill>
                <a:effectLst/>
                <a:latin typeface="Times New Roman" panose="02020603050405020304" pitchFamily="18" charset="0"/>
                <a:cs typeface="Times New Roman" panose="02020603050405020304" pitchFamily="18" charset="0"/>
              </a:rPr>
              <a:t>, </a:t>
            </a:r>
            <a:r>
              <a:rPr lang="en-IN" sz="1600" b="0" dirty="0">
                <a:solidFill>
                  <a:srgbClr val="9CDCFE"/>
                </a:solidFill>
                <a:effectLst/>
                <a:latin typeface="Times New Roman" panose="02020603050405020304" pitchFamily="18" charset="0"/>
                <a:cs typeface="Times New Roman" panose="02020603050405020304" pitchFamily="18" charset="0"/>
              </a:rPr>
              <a:t>n</a:t>
            </a:r>
            <a:r>
              <a:rPr lang="en-IN" sz="1600" b="0" dirty="0">
                <a:solidFill>
                  <a:srgbClr val="D4D4D4"/>
                </a:solidFill>
                <a:effectLst/>
                <a:latin typeface="Times New Roman" panose="02020603050405020304" pitchFamily="18" charset="0"/>
                <a:cs typeface="Times New Roman" panose="02020603050405020304" pitchFamily="18" charset="0"/>
              </a:rPr>
              <a:t>, </a:t>
            </a:r>
            <a:r>
              <a:rPr lang="en-IN" sz="1600" b="0" dirty="0">
                <a:solidFill>
                  <a:srgbClr val="9CDCFE"/>
                </a:solidFill>
                <a:effectLst/>
                <a:latin typeface="Times New Roman" panose="02020603050405020304" pitchFamily="18" charset="0"/>
                <a:cs typeface="Times New Roman" panose="02020603050405020304" pitchFamily="18" charset="0"/>
              </a:rPr>
              <a:t>radius</a:t>
            </a:r>
            <a:r>
              <a:rPr lang="en-IN" sz="1600" b="0" dirty="0">
                <a:solidFill>
                  <a:srgbClr val="D4D4D4"/>
                </a:solidFill>
                <a:effectLst/>
                <a:latin typeface="Times New Roman" panose="02020603050405020304" pitchFamily="18" charset="0"/>
                <a:cs typeface="Times New Roman" panose="02020603050405020304" pitchFamily="18" charset="0"/>
              </a:rPr>
              <a:t>):</a:t>
            </a:r>
          </a:p>
          <a:p>
            <a:r>
              <a:rPr lang="en-IN" sz="1600" b="0" dirty="0">
                <a:solidFill>
                  <a:srgbClr val="9CDCFE"/>
                </a:solidFill>
                <a:effectLst/>
                <a:latin typeface="Times New Roman" panose="02020603050405020304" pitchFamily="18" charset="0"/>
                <a:cs typeface="Times New Roman" panose="02020603050405020304" pitchFamily="18" charset="0"/>
              </a:rPr>
              <a:t>normal_x</a:t>
            </a:r>
            <a:r>
              <a:rPr lang="en-IN" sz="1600" b="0" dirty="0">
                <a:solidFill>
                  <a:srgbClr val="D4D4D4"/>
                </a:solidFill>
                <a:effectLst/>
                <a:latin typeface="Times New Roman" panose="02020603050405020304" pitchFamily="18" charset="0"/>
                <a:cs typeface="Times New Roman" panose="02020603050405020304" pitchFamily="18" charset="0"/>
              </a:rPr>
              <a:t> = (</a:t>
            </a:r>
            <a:r>
              <a:rPr lang="en-IN" sz="1600" b="0" dirty="0">
                <a:solidFill>
                  <a:srgbClr val="9CDCFE"/>
                </a:solidFill>
                <a:effectLst/>
                <a:latin typeface="Times New Roman" panose="02020603050405020304" pitchFamily="18" charset="0"/>
                <a:cs typeface="Times New Roman" panose="02020603050405020304" pitchFamily="18" charset="0"/>
              </a:rPr>
              <a:t>x</a:t>
            </a:r>
            <a:r>
              <a:rPr lang="en-IN" sz="1600" b="0" dirty="0">
                <a:solidFill>
                  <a:srgbClr val="D4D4D4"/>
                </a:solidFill>
                <a:effectLst/>
                <a:latin typeface="Times New Roman" panose="02020603050405020304" pitchFamily="18" charset="0"/>
                <a:cs typeface="Times New Roman" panose="02020603050405020304" pitchFamily="18" charset="0"/>
              </a:rPr>
              <a:t> - </a:t>
            </a:r>
            <a:r>
              <a:rPr lang="en-IN" sz="1600" b="0" dirty="0">
                <a:solidFill>
                  <a:srgbClr val="9CDCFE"/>
                </a:solidFill>
                <a:effectLst/>
                <a:latin typeface="Times New Roman" panose="02020603050405020304" pitchFamily="18" charset="0"/>
                <a:cs typeface="Times New Roman" panose="02020603050405020304" pitchFamily="18" charset="0"/>
              </a:rPr>
              <a:t>l</a:t>
            </a:r>
            <a:r>
              <a:rPr lang="en-IN" sz="1600" b="0" dirty="0">
                <a:solidFill>
                  <a:srgbClr val="D4D4D4"/>
                </a:solidFill>
                <a:effectLst/>
                <a:latin typeface="Times New Roman" panose="02020603050405020304" pitchFamily="18" charset="0"/>
                <a:cs typeface="Times New Roman" panose="02020603050405020304" pitchFamily="18" charset="0"/>
              </a:rPr>
              <a:t>) / </a:t>
            </a:r>
            <a:r>
              <a:rPr lang="en-IN" sz="1600" b="0" dirty="0">
                <a:solidFill>
                  <a:srgbClr val="9CDCFE"/>
                </a:solidFill>
                <a:effectLst/>
                <a:latin typeface="Times New Roman" panose="02020603050405020304" pitchFamily="18" charset="0"/>
                <a:cs typeface="Times New Roman" panose="02020603050405020304" pitchFamily="18" charset="0"/>
              </a:rPr>
              <a:t>radius</a:t>
            </a:r>
            <a:endParaRPr lang="en-IN" sz="1600" b="0" dirty="0">
              <a:solidFill>
                <a:srgbClr val="D4D4D4"/>
              </a:solidFill>
              <a:effectLst/>
              <a:latin typeface="Times New Roman" panose="02020603050405020304" pitchFamily="18" charset="0"/>
              <a:cs typeface="Times New Roman" panose="02020603050405020304" pitchFamily="18" charset="0"/>
            </a:endParaRPr>
          </a:p>
          <a:p>
            <a:r>
              <a:rPr lang="en-IN" sz="1600" b="0" dirty="0">
                <a:solidFill>
                  <a:srgbClr val="9CDCFE"/>
                </a:solidFill>
                <a:effectLst/>
                <a:latin typeface="Times New Roman" panose="02020603050405020304" pitchFamily="18" charset="0"/>
                <a:cs typeface="Times New Roman" panose="02020603050405020304" pitchFamily="18" charset="0"/>
              </a:rPr>
              <a:t>normal_y</a:t>
            </a:r>
            <a:r>
              <a:rPr lang="en-IN" sz="1600" b="0" dirty="0">
                <a:solidFill>
                  <a:srgbClr val="D4D4D4"/>
                </a:solidFill>
                <a:effectLst/>
                <a:latin typeface="Times New Roman" panose="02020603050405020304" pitchFamily="18" charset="0"/>
                <a:cs typeface="Times New Roman" panose="02020603050405020304" pitchFamily="18" charset="0"/>
              </a:rPr>
              <a:t> = (</a:t>
            </a:r>
            <a:r>
              <a:rPr lang="en-IN" sz="1600" b="0" dirty="0">
                <a:solidFill>
                  <a:srgbClr val="9CDCFE"/>
                </a:solidFill>
                <a:effectLst/>
                <a:latin typeface="Times New Roman" panose="02020603050405020304" pitchFamily="18" charset="0"/>
                <a:cs typeface="Times New Roman" panose="02020603050405020304" pitchFamily="18" charset="0"/>
              </a:rPr>
              <a:t>y</a:t>
            </a:r>
            <a:r>
              <a:rPr lang="en-IN" sz="1600" b="0" dirty="0">
                <a:solidFill>
                  <a:srgbClr val="D4D4D4"/>
                </a:solidFill>
                <a:effectLst/>
                <a:latin typeface="Times New Roman" panose="02020603050405020304" pitchFamily="18" charset="0"/>
                <a:cs typeface="Times New Roman" panose="02020603050405020304" pitchFamily="18" charset="0"/>
              </a:rPr>
              <a:t> - </a:t>
            </a:r>
            <a:r>
              <a:rPr lang="en-IN" sz="1600" b="0" dirty="0">
                <a:solidFill>
                  <a:srgbClr val="9CDCFE"/>
                </a:solidFill>
                <a:effectLst/>
                <a:latin typeface="Times New Roman" panose="02020603050405020304" pitchFamily="18" charset="0"/>
                <a:cs typeface="Times New Roman" panose="02020603050405020304" pitchFamily="18" charset="0"/>
              </a:rPr>
              <a:t>m</a:t>
            </a:r>
            <a:r>
              <a:rPr lang="en-IN" sz="1600" b="0" dirty="0">
                <a:solidFill>
                  <a:srgbClr val="D4D4D4"/>
                </a:solidFill>
                <a:effectLst/>
                <a:latin typeface="Times New Roman" panose="02020603050405020304" pitchFamily="18" charset="0"/>
                <a:cs typeface="Times New Roman" panose="02020603050405020304" pitchFamily="18" charset="0"/>
              </a:rPr>
              <a:t>) / </a:t>
            </a:r>
            <a:r>
              <a:rPr lang="en-IN" sz="1600" b="0" dirty="0">
                <a:solidFill>
                  <a:srgbClr val="9CDCFE"/>
                </a:solidFill>
                <a:effectLst/>
                <a:latin typeface="Times New Roman" panose="02020603050405020304" pitchFamily="18" charset="0"/>
                <a:cs typeface="Times New Roman" panose="02020603050405020304" pitchFamily="18" charset="0"/>
              </a:rPr>
              <a:t>radius</a:t>
            </a:r>
            <a:endParaRPr lang="en-IN" sz="1600" b="0" dirty="0">
              <a:solidFill>
                <a:srgbClr val="D4D4D4"/>
              </a:solidFill>
              <a:effectLst/>
              <a:latin typeface="Times New Roman" panose="02020603050405020304" pitchFamily="18" charset="0"/>
              <a:cs typeface="Times New Roman" panose="02020603050405020304" pitchFamily="18" charset="0"/>
            </a:endParaRPr>
          </a:p>
          <a:p>
            <a:r>
              <a:rPr lang="en-IN" sz="1600" b="0" dirty="0">
                <a:solidFill>
                  <a:srgbClr val="9CDCFE"/>
                </a:solidFill>
                <a:effectLst/>
                <a:latin typeface="Times New Roman" panose="02020603050405020304" pitchFamily="18" charset="0"/>
                <a:cs typeface="Times New Roman" panose="02020603050405020304" pitchFamily="18" charset="0"/>
              </a:rPr>
              <a:t>normal_z</a:t>
            </a:r>
            <a:r>
              <a:rPr lang="en-IN" sz="1600" b="0" dirty="0">
                <a:solidFill>
                  <a:srgbClr val="D4D4D4"/>
                </a:solidFill>
                <a:effectLst/>
                <a:latin typeface="Times New Roman" panose="02020603050405020304" pitchFamily="18" charset="0"/>
                <a:cs typeface="Times New Roman" panose="02020603050405020304" pitchFamily="18" charset="0"/>
              </a:rPr>
              <a:t> = (</a:t>
            </a:r>
            <a:r>
              <a:rPr lang="en-IN" sz="1600" b="0" dirty="0">
                <a:solidFill>
                  <a:srgbClr val="9CDCFE"/>
                </a:solidFill>
                <a:effectLst/>
                <a:latin typeface="Times New Roman" panose="02020603050405020304" pitchFamily="18" charset="0"/>
                <a:cs typeface="Times New Roman" panose="02020603050405020304" pitchFamily="18" charset="0"/>
              </a:rPr>
              <a:t>z</a:t>
            </a:r>
            <a:r>
              <a:rPr lang="en-IN" sz="1600" b="0" dirty="0">
                <a:solidFill>
                  <a:srgbClr val="D4D4D4"/>
                </a:solidFill>
                <a:effectLst/>
                <a:latin typeface="Times New Roman" panose="02020603050405020304" pitchFamily="18" charset="0"/>
                <a:cs typeface="Times New Roman" panose="02020603050405020304" pitchFamily="18" charset="0"/>
              </a:rPr>
              <a:t> - </a:t>
            </a:r>
            <a:r>
              <a:rPr lang="en-IN" sz="1600" b="0" dirty="0">
                <a:solidFill>
                  <a:srgbClr val="9CDCFE"/>
                </a:solidFill>
                <a:effectLst/>
                <a:latin typeface="Times New Roman" panose="02020603050405020304" pitchFamily="18" charset="0"/>
                <a:cs typeface="Times New Roman" panose="02020603050405020304" pitchFamily="18" charset="0"/>
              </a:rPr>
              <a:t>n</a:t>
            </a:r>
            <a:r>
              <a:rPr lang="en-IN" sz="1600" b="0" dirty="0">
                <a:solidFill>
                  <a:srgbClr val="D4D4D4"/>
                </a:solidFill>
                <a:effectLst/>
                <a:latin typeface="Times New Roman" panose="02020603050405020304" pitchFamily="18" charset="0"/>
                <a:cs typeface="Times New Roman" panose="02020603050405020304" pitchFamily="18" charset="0"/>
              </a:rPr>
              <a:t>) / </a:t>
            </a:r>
            <a:r>
              <a:rPr lang="en-IN" sz="1600" b="0" dirty="0">
                <a:solidFill>
                  <a:srgbClr val="9CDCFE"/>
                </a:solidFill>
                <a:effectLst/>
                <a:latin typeface="Times New Roman" panose="02020603050405020304" pitchFamily="18" charset="0"/>
                <a:cs typeface="Times New Roman" panose="02020603050405020304" pitchFamily="18" charset="0"/>
              </a:rPr>
              <a:t>radius</a:t>
            </a:r>
            <a:endParaRPr lang="en-IN" sz="1600" b="0" dirty="0">
              <a:solidFill>
                <a:srgbClr val="D4D4D4"/>
              </a:solidFill>
              <a:effectLst/>
              <a:latin typeface="Times New Roman" panose="02020603050405020304" pitchFamily="18" charset="0"/>
              <a:cs typeface="Times New Roman" panose="02020603050405020304" pitchFamily="18" charset="0"/>
            </a:endParaRPr>
          </a:p>
          <a:p>
            <a:br>
              <a:rPr lang="en-IN" sz="1600" b="0" dirty="0">
                <a:solidFill>
                  <a:srgbClr val="D4D4D4"/>
                </a:solidFill>
                <a:effectLst/>
                <a:latin typeface="Times New Roman" panose="02020603050405020304" pitchFamily="18" charset="0"/>
                <a:cs typeface="Times New Roman" panose="02020603050405020304" pitchFamily="18" charset="0"/>
              </a:rPr>
            </a:br>
            <a:r>
              <a:rPr lang="en-IN" sz="1600" b="0" dirty="0">
                <a:solidFill>
                  <a:srgbClr val="9CDCFE"/>
                </a:solidFill>
                <a:effectLst/>
                <a:latin typeface="Times New Roman" panose="02020603050405020304" pitchFamily="18" charset="0"/>
                <a:cs typeface="Times New Roman" panose="02020603050405020304" pitchFamily="18" charset="0"/>
              </a:rPr>
              <a:t>length</a:t>
            </a:r>
            <a:r>
              <a:rPr lang="en-IN" sz="1600" b="0" dirty="0">
                <a:solidFill>
                  <a:srgbClr val="D4D4D4"/>
                </a:solidFill>
                <a:effectLst/>
                <a:latin typeface="Times New Roman" panose="02020603050405020304" pitchFamily="18" charset="0"/>
                <a:cs typeface="Times New Roman" panose="02020603050405020304" pitchFamily="18" charset="0"/>
              </a:rPr>
              <a:t> = (</a:t>
            </a:r>
            <a:r>
              <a:rPr lang="en-IN" sz="1600" b="0" dirty="0">
                <a:solidFill>
                  <a:srgbClr val="9CDCFE"/>
                </a:solidFill>
                <a:effectLst/>
                <a:latin typeface="Times New Roman" panose="02020603050405020304" pitchFamily="18" charset="0"/>
                <a:cs typeface="Times New Roman" panose="02020603050405020304" pitchFamily="18" charset="0"/>
              </a:rPr>
              <a:t>normal_x</a:t>
            </a:r>
            <a:r>
              <a:rPr lang="en-IN" sz="1600" b="0" dirty="0">
                <a:solidFill>
                  <a:srgbClr val="D4D4D4"/>
                </a:solidFill>
                <a:effectLst/>
                <a:latin typeface="Times New Roman" panose="02020603050405020304" pitchFamily="18" charset="0"/>
                <a:cs typeface="Times New Roman" panose="02020603050405020304" pitchFamily="18" charset="0"/>
              </a:rPr>
              <a:t>**</a:t>
            </a:r>
            <a:r>
              <a:rPr lang="en-IN" sz="1600" b="0" dirty="0">
                <a:solidFill>
                  <a:srgbClr val="B5CEA8"/>
                </a:solidFill>
                <a:effectLst/>
                <a:latin typeface="Times New Roman" panose="02020603050405020304" pitchFamily="18" charset="0"/>
                <a:cs typeface="Times New Roman" panose="02020603050405020304" pitchFamily="18" charset="0"/>
              </a:rPr>
              <a:t>2</a:t>
            </a:r>
            <a:r>
              <a:rPr lang="en-IN" sz="1600" b="0" dirty="0">
                <a:solidFill>
                  <a:srgbClr val="D4D4D4"/>
                </a:solidFill>
                <a:effectLst/>
                <a:latin typeface="Times New Roman" panose="02020603050405020304" pitchFamily="18" charset="0"/>
                <a:cs typeface="Times New Roman" panose="02020603050405020304" pitchFamily="18" charset="0"/>
              </a:rPr>
              <a:t> + </a:t>
            </a:r>
            <a:r>
              <a:rPr lang="en-IN" sz="1600" b="0" dirty="0">
                <a:solidFill>
                  <a:srgbClr val="9CDCFE"/>
                </a:solidFill>
                <a:effectLst/>
                <a:latin typeface="Times New Roman" panose="02020603050405020304" pitchFamily="18" charset="0"/>
                <a:cs typeface="Times New Roman" panose="02020603050405020304" pitchFamily="18" charset="0"/>
              </a:rPr>
              <a:t>normal_y</a:t>
            </a:r>
            <a:r>
              <a:rPr lang="en-IN" sz="1600" b="0" dirty="0">
                <a:solidFill>
                  <a:srgbClr val="D4D4D4"/>
                </a:solidFill>
                <a:effectLst/>
                <a:latin typeface="Times New Roman" panose="02020603050405020304" pitchFamily="18" charset="0"/>
                <a:cs typeface="Times New Roman" panose="02020603050405020304" pitchFamily="18" charset="0"/>
              </a:rPr>
              <a:t>**</a:t>
            </a:r>
            <a:r>
              <a:rPr lang="en-IN" sz="1600" b="0" dirty="0">
                <a:solidFill>
                  <a:srgbClr val="B5CEA8"/>
                </a:solidFill>
                <a:effectLst/>
                <a:latin typeface="Times New Roman" panose="02020603050405020304" pitchFamily="18" charset="0"/>
                <a:cs typeface="Times New Roman" panose="02020603050405020304" pitchFamily="18" charset="0"/>
              </a:rPr>
              <a:t>2</a:t>
            </a:r>
            <a:r>
              <a:rPr lang="en-IN" sz="1600" b="0" dirty="0">
                <a:solidFill>
                  <a:srgbClr val="D4D4D4"/>
                </a:solidFill>
                <a:effectLst/>
                <a:latin typeface="Times New Roman" panose="02020603050405020304" pitchFamily="18" charset="0"/>
                <a:cs typeface="Times New Roman" panose="02020603050405020304" pitchFamily="18" charset="0"/>
              </a:rPr>
              <a:t> + </a:t>
            </a:r>
            <a:r>
              <a:rPr lang="en-IN" sz="1600" b="0" dirty="0">
                <a:solidFill>
                  <a:srgbClr val="9CDCFE"/>
                </a:solidFill>
                <a:effectLst/>
                <a:latin typeface="Times New Roman" panose="02020603050405020304" pitchFamily="18" charset="0"/>
                <a:cs typeface="Times New Roman" panose="02020603050405020304" pitchFamily="18" charset="0"/>
              </a:rPr>
              <a:t>normal_z</a:t>
            </a:r>
            <a:r>
              <a:rPr lang="en-IN" sz="1600" b="0" dirty="0">
                <a:solidFill>
                  <a:srgbClr val="D4D4D4"/>
                </a:solidFill>
                <a:effectLst/>
                <a:latin typeface="Times New Roman" panose="02020603050405020304" pitchFamily="18" charset="0"/>
                <a:cs typeface="Times New Roman" panose="02020603050405020304" pitchFamily="18" charset="0"/>
              </a:rPr>
              <a:t>**</a:t>
            </a:r>
            <a:r>
              <a:rPr lang="en-IN" sz="1600" b="0" dirty="0">
                <a:solidFill>
                  <a:srgbClr val="B5CEA8"/>
                </a:solidFill>
                <a:effectLst/>
                <a:latin typeface="Times New Roman" panose="02020603050405020304" pitchFamily="18" charset="0"/>
                <a:cs typeface="Times New Roman" panose="02020603050405020304" pitchFamily="18" charset="0"/>
              </a:rPr>
              <a:t>2</a:t>
            </a:r>
            <a:r>
              <a:rPr lang="en-IN" sz="1600" b="0" dirty="0">
                <a:solidFill>
                  <a:srgbClr val="D4D4D4"/>
                </a:solidFill>
                <a:effectLst/>
                <a:latin typeface="Times New Roman" panose="02020603050405020304" pitchFamily="18" charset="0"/>
                <a:cs typeface="Times New Roman" panose="02020603050405020304" pitchFamily="18" charset="0"/>
              </a:rPr>
              <a:t>)**</a:t>
            </a:r>
            <a:r>
              <a:rPr lang="en-IN" sz="1600" b="0" dirty="0">
                <a:solidFill>
                  <a:srgbClr val="B5CEA8"/>
                </a:solidFill>
                <a:effectLst/>
                <a:latin typeface="Times New Roman" panose="02020603050405020304" pitchFamily="18" charset="0"/>
                <a:cs typeface="Times New Roman" panose="02020603050405020304" pitchFamily="18" charset="0"/>
              </a:rPr>
              <a:t>0.5</a:t>
            </a:r>
            <a:endParaRPr lang="en-IN" sz="1600" b="0" dirty="0">
              <a:solidFill>
                <a:srgbClr val="D4D4D4"/>
              </a:solidFill>
              <a:effectLst/>
              <a:latin typeface="Times New Roman" panose="02020603050405020304" pitchFamily="18" charset="0"/>
              <a:cs typeface="Times New Roman" panose="02020603050405020304" pitchFamily="18" charset="0"/>
            </a:endParaRPr>
          </a:p>
          <a:p>
            <a:r>
              <a:rPr lang="en-IN" sz="1600" b="0" dirty="0">
                <a:solidFill>
                  <a:srgbClr val="9CDCFE"/>
                </a:solidFill>
                <a:effectLst/>
                <a:latin typeface="Times New Roman" panose="02020603050405020304" pitchFamily="18" charset="0"/>
                <a:cs typeface="Times New Roman" panose="02020603050405020304" pitchFamily="18" charset="0"/>
              </a:rPr>
              <a:t>normal_x</a:t>
            </a:r>
            <a:r>
              <a:rPr lang="en-IN" sz="1600" b="0" dirty="0">
                <a:solidFill>
                  <a:srgbClr val="D4D4D4"/>
                </a:solidFill>
                <a:effectLst/>
                <a:latin typeface="Times New Roman" panose="02020603050405020304" pitchFamily="18" charset="0"/>
                <a:cs typeface="Times New Roman" panose="02020603050405020304" pitchFamily="18" charset="0"/>
              </a:rPr>
              <a:t> /= </a:t>
            </a:r>
            <a:r>
              <a:rPr lang="en-IN" sz="1600" b="0" dirty="0">
                <a:solidFill>
                  <a:srgbClr val="9CDCFE"/>
                </a:solidFill>
                <a:effectLst/>
                <a:latin typeface="Times New Roman" panose="02020603050405020304" pitchFamily="18" charset="0"/>
                <a:cs typeface="Times New Roman" panose="02020603050405020304" pitchFamily="18" charset="0"/>
              </a:rPr>
              <a:t>length</a:t>
            </a:r>
            <a:endParaRPr lang="en-IN" sz="1600" b="0" dirty="0">
              <a:solidFill>
                <a:srgbClr val="D4D4D4"/>
              </a:solidFill>
              <a:effectLst/>
              <a:latin typeface="Times New Roman" panose="02020603050405020304" pitchFamily="18" charset="0"/>
              <a:cs typeface="Times New Roman" panose="02020603050405020304" pitchFamily="18" charset="0"/>
            </a:endParaRPr>
          </a:p>
          <a:p>
            <a:r>
              <a:rPr lang="en-IN" sz="1600" b="0" dirty="0">
                <a:solidFill>
                  <a:srgbClr val="9CDCFE"/>
                </a:solidFill>
                <a:effectLst/>
                <a:latin typeface="Times New Roman" panose="02020603050405020304" pitchFamily="18" charset="0"/>
                <a:cs typeface="Times New Roman" panose="02020603050405020304" pitchFamily="18" charset="0"/>
              </a:rPr>
              <a:t>normal_y</a:t>
            </a:r>
            <a:r>
              <a:rPr lang="en-IN" sz="1600" b="0" dirty="0">
                <a:solidFill>
                  <a:srgbClr val="D4D4D4"/>
                </a:solidFill>
                <a:effectLst/>
                <a:latin typeface="Times New Roman" panose="02020603050405020304" pitchFamily="18" charset="0"/>
                <a:cs typeface="Times New Roman" panose="02020603050405020304" pitchFamily="18" charset="0"/>
              </a:rPr>
              <a:t> /= </a:t>
            </a:r>
            <a:r>
              <a:rPr lang="en-IN" sz="1600" b="0" dirty="0">
                <a:solidFill>
                  <a:srgbClr val="9CDCFE"/>
                </a:solidFill>
                <a:effectLst/>
                <a:latin typeface="Times New Roman" panose="02020603050405020304" pitchFamily="18" charset="0"/>
                <a:cs typeface="Times New Roman" panose="02020603050405020304" pitchFamily="18" charset="0"/>
              </a:rPr>
              <a:t>length</a:t>
            </a:r>
            <a:endParaRPr lang="en-IN" sz="1600" b="0" dirty="0">
              <a:solidFill>
                <a:srgbClr val="D4D4D4"/>
              </a:solidFill>
              <a:effectLst/>
              <a:latin typeface="Times New Roman" panose="02020603050405020304" pitchFamily="18" charset="0"/>
              <a:cs typeface="Times New Roman" panose="02020603050405020304" pitchFamily="18" charset="0"/>
            </a:endParaRPr>
          </a:p>
          <a:p>
            <a:r>
              <a:rPr lang="en-IN" sz="1600" b="0" dirty="0">
                <a:solidFill>
                  <a:srgbClr val="9CDCFE"/>
                </a:solidFill>
                <a:effectLst/>
                <a:latin typeface="Times New Roman" panose="02020603050405020304" pitchFamily="18" charset="0"/>
                <a:cs typeface="Times New Roman" panose="02020603050405020304" pitchFamily="18" charset="0"/>
              </a:rPr>
              <a:t>normal_z</a:t>
            </a:r>
            <a:r>
              <a:rPr lang="en-IN" sz="1600" b="0" dirty="0">
                <a:solidFill>
                  <a:srgbClr val="D4D4D4"/>
                </a:solidFill>
                <a:effectLst/>
                <a:latin typeface="Times New Roman" panose="02020603050405020304" pitchFamily="18" charset="0"/>
                <a:cs typeface="Times New Roman" panose="02020603050405020304" pitchFamily="18" charset="0"/>
              </a:rPr>
              <a:t> /= </a:t>
            </a:r>
            <a:r>
              <a:rPr lang="en-IN" sz="1600" b="0" dirty="0">
                <a:solidFill>
                  <a:srgbClr val="9CDCFE"/>
                </a:solidFill>
                <a:effectLst/>
                <a:latin typeface="Times New Roman" panose="02020603050405020304" pitchFamily="18" charset="0"/>
                <a:cs typeface="Times New Roman" panose="02020603050405020304" pitchFamily="18" charset="0"/>
              </a:rPr>
              <a:t>length</a:t>
            </a:r>
            <a:endParaRPr lang="en-IN" sz="1600" b="0" dirty="0">
              <a:solidFill>
                <a:srgbClr val="D4D4D4"/>
              </a:solidFill>
              <a:effectLst/>
              <a:latin typeface="Times New Roman" panose="02020603050405020304" pitchFamily="18" charset="0"/>
              <a:cs typeface="Times New Roman" panose="02020603050405020304" pitchFamily="18" charset="0"/>
            </a:endParaRPr>
          </a:p>
          <a:p>
            <a:br>
              <a:rPr lang="en-IN" sz="1600" b="0" dirty="0">
                <a:solidFill>
                  <a:srgbClr val="D4D4D4"/>
                </a:solidFill>
                <a:effectLst/>
                <a:latin typeface="Times New Roman" panose="02020603050405020304" pitchFamily="18" charset="0"/>
                <a:cs typeface="Times New Roman" panose="02020603050405020304" pitchFamily="18" charset="0"/>
              </a:rPr>
            </a:br>
            <a:r>
              <a:rPr lang="en-IN" sz="1600" b="0" dirty="0">
                <a:solidFill>
                  <a:srgbClr val="C586C0"/>
                </a:solidFill>
                <a:effectLst/>
                <a:latin typeface="Times New Roman" panose="02020603050405020304" pitchFamily="18" charset="0"/>
                <a:cs typeface="Times New Roman" panose="02020603050405020304" pitchFamily="18" charset="0"/>
              </a:rPr>
              <a:t>return</a:t>
            </a:r>
            <a:r>
              <a:rPr lang="en-IN" sz="1600" b="0" dirty="0">
                <a:solidFill>
                  <a:srgbClr val="D4D4D4"/>
                </a:solidFill>
                <a:effectLst/>
                <a:latin typeface="Times New Roman" panose="02020603050405020304" pitchFamily="18" charset="0"/>
                <a:cs typeface="Times New Roman" panose="02020603050405020304" pitchFamily="18" charset="0"/>
              </a:rPr>
              <a:t> </a:t>
            </a:r>
            <a:r>
              <a:rPr lang="en-IN" sz="1600" b="0" dirty="0">
                <a:solidFill>
                  <a:srgbClr val="9CDCFE"/>
                </a:solidFill>
                <a:effectLst/>
                <a:latin typeface="Times New Roman" panose="02020603050405020304" pitchFamily="18" charset="0"/>
                <a:cs typeface="Times New Roman" panose="02020603050405020304" pitchFamily="18" charset="0"/>
              </a:rPr>
              <a:t>normal_x</a:t>
            </a:r>
            <a:r>
              <a:rPr lang="en-IN" sz="1600" b="0" dirty="0">
                <a:solidFill>
                  <a:srgbClr val="D4D4D4"/>
                </a:solidFill>
                <a:effectLst/>
                <a:latin typeface="Times New Roman" panose="02020603050405020304" pitchFamily="18" charset="0"/>
                <a:cs typeface="Times New Roman" panose="02020603050405020304" pitchFamily="18" charset="0"/>
              </a:rPr>
              <a:t>, </a:t>
            </a:r>
            <a:r>
              <a:rPr lang="en-IN" sz="1600" b="0" dirty="0">
                <a:solidFill>
                  <a:srgbClr val="9CDCFE"/>
                </a:solidFill>
                <a:effectLst/>
                <a:latin typeface="Times New Roman" panose="02020603050405020304" pitchFamily="18" charset="0"/>
                <a:cs typeface="Times New Roman" panose="02020603050405020304" pitchFamily="18" charset="0"/>
              </a:rPr>
              <a:t>normal_y</a:t>
            </a:r>
            <a:r>
              <a:rPr lang="en-IN" sz="1600" b="0" dirty="0">
                <a:solidFill>
                  <a:srgbClr val="D4D4D4"/>
                </a:solidFill>
                <a:effectLst/>
                <a:latin typeface="Times New Roman" panose="02020603050405020304" pitchFamily="18" charset="0"/>
                <a:cs typeface="Times New Roman" panose="02020603050405020304" pitchFamily="18" charset="0"/>
              </a:rPr>
              <a:t>, </a:t>
            </a:r>
            <a:r>
              <a:rPr lang="en-IN" sz="1600" b="0" dirty="0">
                <a:solidFill>
                  <a:srgbClr val="9CDCFE"/>
                </a:solidFill>
                <a:effectLst/>
                <a:latin typeface="Times New Roman" panose="02020603050405020304" pitchFamily="18" charset="0"/>
                <a:cs typeface="Times New Roman" panose="02020603050405020304" pitchFamily="18" charset="0"/>
              </a:rPr>
              <a:t>normal_z</a:t>
            </a:r>
            <a:endParaRPr lang="en-IN" sz="1600" b="0" dirty="0">
              <a:solidFill>
                <a:srgbClr val="D4D4D4"/>
              </a:solidFill>
              <a:effectLst/>
              <a:latin typeface="Times New Roman" panose="02020603050405020304" pitchFamily="18" charset="0"/>
              <a:cs typeface="Times New Roman" panose="02020603050405020304" pitchFamily="18" charset="0"/>
            </a:endParaRPr>
          </a:p>
        </p:txBody>
      </p:sp>
      <p:cxnSp>
        <p:nvCxnSpPr>
          <p:cNvPr id="4" name="Straight Arrow Connector 3">
            <a:extLst>
              <a:ext uri="{FF2B5EF4-FFF2-40B4-BE49-F238E27FC236}">
                <a16:creationId xmlns:a16="http://schemas.microsoft.com/office/drawing/2014/main" id="{B1D3CE15-A968-6AF6-95A1-77648A8CE1EC}"/>
              </a:ext>
            </a:extLst>
          </p:cNvPr>
          <p:cNvCxnSpPr>
            <a:cxnSpLocks/>
          </p:cNvCxnSpPr>
          <p:nvPr/>
        </p:nvCxnSpPr>
        <p:spPr>
          <a:xfrm flipV="1">
            <a:off x="4842456" y="3953814"/>
            <a:ext cx="1352282" cy="912320"/>
          </a:xfrm>
          <a:prstGeom prst="straightConnector1">
            <a:avLst/>
          </a:prstGeom>
          <a:ln w="31750">
            <a:solidFill>
              <a:schemeClr val="accent2"/>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CE98EB71-7E86-89A5-9AD2-2367B801D95E}"/>
              </a:ext>
            </a:extLst>
          </p:cNvPr>
          <p:cNvCxnSpPr>
            <a:cxnSpLocks/>
            <a:endCxn id="39" idx="1"/>
          </p:cNvCxnSpPr>
          <p:nvPr/>
        </p:nvCxnSpPr>
        <p:spPr>
          <a:xfrm flipV="1">
            <a:off x="5276047" y="3465751"/>
            <a:ext cx="811365" cy="258876"/>
          </a:xfrm>
          <a:prstGeom prst="straightConnector1">
            <a:avLst/>
          </a:prstGeom>
          <a:ln w="31750">
            <a:solidFill>
              <a:schemeClr val="accent2"/>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36EBE23B-B28C-E698-D712-DC9AC82DD153}"/>
              </a:ext>
            </a:extLst>
          </p:cNvPr>
          <p:cNvCxnSpPr>
            <a:cxnSpLocks/>
          </p:cNvCxnSpPr>
          <p:nvPr/>
        </p:nvCxnSpPr>
        <p:spPr>
          <a:xfrm>
            <a:off x="5033496" y="2488762"/>
            <a:ext cx="1161242" cy="147359"/>
          </a:xfrm>
          <a:prstGeom prst="straightConnector1">
            <a:avLst/>
          </a:prstGeom>
          <a:ln w="31750">
            <a:solidFill>
              <a:schemeClr val="accent2"/>
            </a:solidFill>
            <a:tailEnd type="triangl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514913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363A58D-CC35-96D6-7795-CF4F912F8D18}"/>
              </a:ext>
            </a:extLst>
          </p:cNvPr>
          <p:cNvSpPr txBox="1"/>
          <p:nvPr/>
        </p:nvSpPr>
        <p:spPr>
          <a:xfrm>
            <a:off x="178341" y="732875"/>
            <a:ext cx="6593522"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solidFill>
                  <a:srgbClr val="6D02F7"/>
                </a:solidFill>
                <a:latin typeface="Times New Roman"/>
                <a:cs typeface="Times New Roman"/>
              </a:rPr>
              <a:t>Sphere Normal</a:t>
            </a:r>
            <a:endParaRPr lang="en-US" sz="2400" b="1" dirty="0">
              <a:solidFill>
                <a:srgbClr val="000000"/>
              </a:solidFill>
              <a:latin typeface="Times New Roman"/>
              <a:cs typeface="Times New Roman"/>
            </a:endParaRPr>
          </a:p>
        </p:txBody>
      </p:sp>
      <p:sp>
        <p:nvSpPr>
          <p:cNvPr id="3" name="Rectangle 2">
            <a:extLst>
              <a:ext uri="{FF2B5EF4-FFF2-40B4-BE49-F238E27FC236}">
                <a16:creationId xmlns:a16="http://schemas.microsoft.com/office/drawing/2014/main" id="{ECD4E690-6364-A2CD-CF1E-F4D107720E77}"/>
              </a:ext>
            </a:extLst>
          </p:cNvPr>
          <p:cNvSpPr/>
          <p:nvPr/>
        </p:nvSpPr>
        <p:spPr>
          <a:xfrm>
            <a:off x="-1" y="-1"/>
            <a:ext cx="12191999" cy="616085"/>
          </a:xfrm>
          <a:prstGeom prst="rect">
            <a:avLst/>
          </a:prstGeom>
          <a:solidFill>
            <a:schemeClr val="accent5">
              <a:lumMod val="40000"/>
              <a:lumOff val="6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sz="2800" b="1" dirty="0">
                <a:solidFill>
                  <a:schemeClr val="tx1"/>
                </a:solidFill>
                <a:latin typeface="Times New Roman"/>
                <a:cs typeface="Calibri"/>
              </a:rPr>
              <a:t>  Review                                                                                                          </a:t>
            </a:r>
            <a:r>
              <a:rPr lang="en-US" sz="2000" b="1" dirty="0">
                <a:solidFill>
                  <a:schemeClr val="tx1"/>
                </a:solidFill>
                <a:latin typeface="Times New Roman"/>
                <a:cs typeface="Calibri"/>
              </a:rPr>
              <a:t>02-01-2024</a:t>
            </a:r>
          </a:p>
        </p:txBody>
      </p:sp>
      <p:sp>
        <p:nvSpPr>
          <p:cNvPr id="6" name="TextBox 5">
            <a:extLst>
              <a:ext uri="{FF2B5EF4-FFF2-40B4-BE49-F238E27FC236}">
                <a16:creationId xmlns:a16="http://schemas.microsoft.com/office/drawing/2014/main" id="{2CA0F294-9290-DB8A-02A7-56025C4D0D6D}"/>
              </a:ext>
            </a:extLst>
          </p:cNvPr>
          <p:cNvSpPr txBox="1"/>
          <p:nvPr/>
        </p:nvSpPr>
        <p:spPr>
          <a:xfrm>
            <a:off x="178341" y="1249969"/>
            <a:ext cx="11507154" cy="400110"/>
          </a:xfrm>
          <a:prstGeom prst="rect">
            <a:avLst/>
          </a:prstGeom>
          <a:noFill/>
        </p:spPr>
        <p:txBody>
          <a:bodyPr wrap="square" rtlCol="0">
            <a:spAutoFit/>
          </a:bodyPr>
          <a:lstStyle/>
          <a:p>
            <a:r>
              <a:rPr lang="en-US" sz="2000" b="1" dirty="0">
                <a:solidFill>
                  <a:srgbClr val="0023FF"/>
                </a:solidFill>
                <a:latin typeface="Times New Roman" panose="02020603050405020304" pitchFamily="18" charset="0"/>
                <a:cs typeface="Times New Roman" panose="02020603050405020304" pitchFamily="18" charset="0"/>
              </a:rPr>
              <a:t>Computing Sphere Normal from Sphere Coordinates: </a:t>
            </a:r>
          </a:p>
        </p:txBody>
      </p:sp>
      <p:sp>
        <p:nvSpPr>
          <p:cNvPr id="8" name="Oval 7">
            <a:extLst>
              <a:ext uri="{FF2B5EF4-FFF2-40B4-BE49-F238E27FC236}">
                <a16:creationId xmlns:a16="http://schemas.microsoft.com/office/drawing/2014/main" id="{5111B4FF-81D5-2EBE-704A-691541986F3F}"/>
              </a:ext>
            </a:extLst>
          </p:cNvPr>
          <p:cNvSpPr/>
          <p:nvPr/>
        </p:nvSpPr>
        <p:spPr>
          <a:xfrm>
            <a:off x="4125468" y="1813706"/>
            <a:ext cx="4672012" cy="4614862"/>
          </a:xfrm>
          <a:prstGeom prst="ellipse">
            <a:avLst/>
          </a:prstGeom>
          <a:solidFill>
            <a:schemeClr val="bg1"/>
          </a:solidFill>
          <a:ln w="317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54BA70B5-22DA-8FD6-3D07-0AD6C7A77BAA}"/>
              </a:ext>
            </a:extLst>
          </p:cNvPr>
          <p:cNvSpPr/>
          <p:nvPr/>
        </p:nvSpPr>
        <p:spPr>
          <a:xfrm>
            <a:off x="6461474" y="4121137"/>
            <a:ext cx="93516" cy="12661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10906818-0525-5EC5-44B4-D33C01CD726C}"/>
              </a:ext>
            </a:extLst>
          </p:cNvPr>
          <p:cNvSpPr/>
          <p:nvPr/>
        </p:nvSpPr>
        <p:spPr>
          <a:xfrm>
            <a:off x="8703964" y="3732955"/>
            <a:ext cx="93516" cy="126610"/>
          </a:xfrm>
          <a:prstGeom prst="ellipse">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 name="Straight Arrow Connector 11">
            <a:extLst>
              <a:ext uri="{FF2B5EF4-FFF2-40B4-BE49-F238E27FC236}">
                <a16:creationId xmlns:a16="http://schemas.microsoft.com/office/drawing/2014/main" id="{364CABF2-9A0A-7027-0160-C036758A88BB}"/>
              </a:ext>
            </a:extLst>
          </p:cNvPr>
          <p:cNvCxnSpPr>
            <a:cxnSpLocks/>
          </p:cNvCxnSpPr>
          <p:nvPr/>
        </p:nvCxnSpPr>
        <p:spPr>
          <a:xfrm>
            <a:off x="1994249" y="6614681"/>
            <a:ext cx="9758363" cy="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A6CF2876-A086-B861-E918-06E295D17FEB}"/>
              </a:ext>
            </a:extLst>
          </p:cNvPr>
          <p:cNvCxnSpPr>
            <a:cxnSpLocks/>
          </p:cNvCxnSpPr>
          <p:nvPr/>
        </p:nvCxnSpPr>
        <p:spPr>
          <a:xfrm flipV="1">
            <a:off x="2003774" y="2056969"/>
            <a:ext cx="0" cy="4557712"/>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0B86F389-8284-EB5B-91AD-41C263C4861A}"/>
              </a:ext>
            </a:extLst>
          </p:cNvPr>
          <p:cNvCxnSpPr>
            <a:cxnSpLocks/>
            <a:endCxn id="9" idx="1"/>
          </p:cNvCxnSpPr>
          <p:nvPr/>
        </p:nvCxnSpPr>
        <p:spPr>
          <a:xfrm flipV="1">
            <a:off x="2008536" y="4139679"/>
            <a:ext cx="4466633" cy="2475002"/>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5D1DA5E2-B7CC-27B6-9351-1AB4B6BA70AE}"/>
              </a:ext>
            </a:extLst>
          </p:cNvPr>
          <p:cNvCxnSpPr>
            <a:cxnSpLocks/>
            <a:endCxn id="10" idx="3"/>
          </p:cNvCxnSpPr>
          <p:nvPr/>
        </p:nvCxnSpPr>
        <p:spPr>
          <a:xfrm flipV="1">
            <a:off x="1992460" y="3841023"/>
            <a:ext cx="6725199" cy="2765891"/>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2C766C6-0598-BBC0-53A3-A96DEB9D131F}"/>
              </a:ext>
            </a:extLst>
          </p:cNvPr>
          <p:cNvCxnSpPr>
            <a:cxnSpLocks/>
            <a:stCxn id="9" idx="7"/>
            <a:endCxn id="10" idx="3"/>
          </p:cNvCxnSpPr>
          <p:nvPr/>
        </p:nvCxnSpPr>
        <p:spPr>
          <a:xfrm flipV="1">
            <a:off x="6541295" y="3841023"/>
            <a:ext cx="2176364" cy="298656"/>
          </a:xfrm>
          <a:prstGeom prst="straightConnector1">
            <a:avLst/>
          </a:prstGeom>
          <a:ln w="254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025AA661-0637-5B34-DEBD-A3256E0751E5}"/>
              </a:ext>
            </a:extLst>
          </p:cNvPr>
          <p:cNvSpPr txBox="1"/>
          <p:nvPr/>
        </p:nvSpPr>
        <p:spPr>
          <a:xfrm>
            <a:off x="1182380" y="2037000"/>
            <a:ext cx="791883" cy="369332"/>
          </a:xfrm>
          <a:prstGeom prst="rect">
            <a:avLst/>
          </a:prstGeom>
          <a:noFill/>
        </p:spPr>
        <p:txBody>
          <a:bodyPr wrap="none" rtlCol="0">
            <a:spAutoFit/>
          </a:bodyPr>
          <a:lstStyle/>
          <a:p>
            <a:r>
              <a:rPr lang="en-US" b="1" dirty="0">
                <a:latin typeface="Times New Roman" panose="02020603050405020304" pitchFamily="18" charset="0"/>
                <a:cs typeface="Times New Roman" panose="02020603050405020304" pitchFamily="18" charset="0"/>
              </a:rPr>
              <a:t>Y-axis</a:t>
            </a:r>
          </a:p>
        </p:txBody>
      </p:sp>
      <p:sp>
        <p:nvSpPr>
          <p:cNvPr id="34" name="TextBox 33">
            <a:extLst>
              <a:ext uri="{FF2B5EF4-FFF2-40B4-BE49-F238E27FC236}">
                <a16:creationId xmlns:a16="http://schemas.microsoft.com/office/drawing/2014/main" id="{BA2506AC-0450-13BC-B71F-C204D8A439AC}"/>
              </a:ext>
            </a:extLst>
          </p:cNvPr>
          <p:cNvSpPr txBox="1"/>
          <p:nvPr/>
        </p:nvSpPr>
        <p:spPr>
          <a:xfrm>
            <a:off x="11085058" y="6245349"/>
            <a:ext cx="965911" cy="369332"/>
          </a:xfrm>
          <a:prstGeom prst="rect">
            <a:avLst/>
          </a:prstGeom>
          <a:noFill/>
        </p:spPr>
        <p:txBody>
          <a:bodyPr wrap="square">
            <a:spAutoFit/>
          </a:bodyPr>
          <a:lstStyle/>
          <a:p>
            <a:r>
              <a:rPr lang="en-US" b="1" dirty="0">
                <a:latin typeface="Times New Roman" panose="02020603050405020304" pitchFamily="18" charset="0"/>
                <a:cs typeface="Times New Roman" panose="02020603050405020304" pitchFamily="18" charset="0"/>
              </a:rPr>
              <a:t>X-axis</a:t>
            </a:r>
          </a:p>
        </p:txBody>
      </p:sp>
      <p:sp>
        <p:nvSpPr>
          <p:cNvPr id="35" name="TextBox 34">
            <a:extLst>
              <a:ext uri="{FF2B5EF4-FFF2-40B4-BE49-F238E27FC236}">
                <a16:creationId xmlns:a16="http://schemas.microsoft.com/office/drawing/2014/main" id="{04D816C2-F50B-17D6-1646-6893141814EB}"/>
              </a:ext>
            </a:extLst>
          </p:cNvPr>
          <p:cNvSpPr txBox="1"/>
          <p:nvPr/>
        </p:nvSpPr>
        <p:spPr>
          <a:xfrm>
            <a:off x="4821565" y="2354985"/>
            <a:ext cx="842090"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Sphere</a:t>
            </a:r>
          </a:p>
        </p:txBody>
      </p:sp>
      <p:sp>
        <p:nvSpPr>
          <p:cNvPr id="36" name="TextBox 35">
            <a:extLst>
              <a:ext uri="{FF2B5EF4-FFF2-40B4-BE49-F238E27FC236}">
                <a16:creationId xmlns:a16="http://schemas.microsoft.com/office/drawing/2014/main" id="{5A71590D-FB00-29A5-5170-225F95099B29}"/>
              </a:ext>
            </a:extLst>
          </p:cNvPr>
          <p:cNvSpPr txBox="1"/>
          <p:nvPr/>
        </p:nvSpPr>
        <p:spPr>
          <a:xfrm>
            <a:off x="4756549" y="3767187"/>
            <a:ext cx="1798441" cy="307777"/>
          </a:xfrm>
          <a:prstGeom prst="rect">
            <a:avLst/>
          </a:prstGeom>
          <a:noFill/>
        </p:spPr>
        <p:txBody>
          <a:bodyPr wrap="none" rtlCol="0">
            <a:spAutoFit/>
          </a:bodyPr>
          <a:lstStyle/>
          <a:p>
            <a:r>
              <a:rPr lang="en-US" sz="1400" dirty="0">
                <a:solidFill>
                  <a:srgbClr val="FF0000"/>
                </a:solidFill>
                <a:latin typeface="Times New Roman" panose="02020603050405020304" pitchFamily="18" charset="0"/>
                <a:cs typeface="Times New Roman" panose="02020603050405020304" pitchFamily="18" charset="0"/>
              </a:rPr>
              <a:t>Sphere Center (x, y, z)</a:t>
            </a:r>
          </a:p>
        </p:txBody>
      </p:sp>
      <p:sp>
        <p:nvSpPr>
          <p:cNvPr id="37" name="TextBox 36">
            <a:extLst>
              <a:ext uri="{FF2B5EF4-FFF2-40B4-BE49-F238E27FC236}">
                <a16:creationId xmlns:a16="http://schemas.microsoft.com/office/drawing/2014/main" id="{D621F5D7-22DD-91E5-3EE8-DEF85A96DD07}"/>
              </a:ext>
            </a:extLst>
          </p:cNvPr>
          <p:cNvSpPr txBox="1"/>
          <p:nvPr/>
        </p:nvSpPr>
        <p:spPr>
          <a:xfrm>
            <a:off x="6966437" y="3342440"/>
            <a:ext cx="1737527" cy="307777"/>
          </a:xfrm>
          <a:prstGeom prst="rect">
            <a:avLst/>
          </a:prstGeom>
          <a:noFill/>
        </p:spPr>
        <p:txBody>
          <a:bodyPr wrap="none" rtlCol="0">
            <a:spAutoFit/>
          </a:bodyPr>
          <a:lstStyle/>
          <a:p>
            <a:r>
              <a:rPr lang="en-US" sz="1400" dirty="0">
                <a:solidFill>
                  <a:srgbClr val="FFC000"/>
                </a:solidFill>
                <a:latin typeface="Times New Roman" panose="02020603050405020304" pitchFamily="18" charset="0"/>
                <a:cs typeface="Times New Roman" panose="02020603050405020304" pitchFamily="18" charset="0"/>
              </a:rPr>
              <a:t>Surface point (x, y, z)</a:t>
            </a:r>
          </a:p>
        </p:txBody>
      </p:sp>
      <p:sp>
        <p:nvSpPr>
          <p:cNvPr id="40" name="TextBox 39">
            <a:extLst>
              <a:ext uri="{FF2B5EF4-FFF2-40B4-BE49-F238E27FC236}">
                <a16:creationId xmlns:a16="http://schemas.microsoft.com/office/drawing/2014/main" id="{9160FB94-EC28-DA4A-2AC2-AF272B7E891D}"/>
              </a:ext>
            </a:extLst>
          </p:cNvPr>
          <p:cNvSpPr txBox="1"/>
          <p:nvPr/>
        </p:nvSpPr>
        <p:spPr>
          <a:xfrm>
            <a:off x="8970817" y="3388607"/>
            <a:ext cx="2938325" cy="523220"/>
          </a:xfrm>
          <a:prstGeom prst="rect">
            <a:avLst/>
          </a:prstGeom>
          <a:noFill/>
        </p:spPr>
        <p:txBody>
          <a:bodyPr wrap="square" rtlCol="0">
            <a:spAutoFit/>
          </a:bodyPr>
          <a:lstStyle/>
          <a:p>
            <a:r>
              <a:rPr lang="en-US" sz="1400" i="1" dirty="0">
                <a:latin typeface="Times New Roman" panose="02020603050405020304" pitchFamily="18" charset="0"/>
                <a:cs typeface="Times New Roman" panose="02020603050405020304" pitchFamily="18" charset="0"/>
              </a:rPr>
              <a:t>The </a:t>
            </a:r>
            <a:r>
              <a:rPr lang="en-US" sz="1400" b="1" i="1" dirty="0">
                <a:solidFill>
                  <a:srgbClr val="00B050"/>
                </a:solidFill>
                <a:latin typeface="Times New Roman" panose="02020603050405020304" pitchFamily="18" charset="0"/>
                <a:cs typeface="Times New Roman" panose="02020603050405020304" pitchFamily="18" charset="0"/>
              </a:rPr>
              <a:t>resultant vector</a:t>
            </a:r>
            <a:r>
              <a:rPr lang="en-US" sz="1400" i="1" dirty="0">
                <a:latin typeface="Times New Roman" panose="02020603050405020304" pitchFamily="18" charset="0"/>
                <a:cs typeface="Times New Roman" panose="02020603050405020304" pitchFamily="18" charset="0"/>
              </a:rPr>
              <a:t> is projecting outward towards the user</a:t>
            </a:r>
          </a:p>
        </p:txBody>
      </p:sp>
      <p:sp>
        <p:nvSpPr>
          <p:cNvPr id="41" name="TextBox 40">
            <a:extLst>
              <a:ext uri="{FF2B5EF4-FFF2-40B4-BE49-F238E27FC236}">
                <a16:creationId xmlns:a16="http://schemas.microsoft.com/office/drawing/2014/main" id="{AE8D27AA-D7B0-BD87-5388-522AFE091CDD}"/>
              </a:ext>
            </a:extLst>
          </p:cNvPr>
          <p:cNvSpPr txBox="1"/>
          <p:nvPr/>
        </p:nvSpPr>
        <p:spPr>
          <a:xfrm>
            <a:off x="1158975" y="6488668"/>
            <a:ext cx="838691" cy="369332"/>
          </a:xfrm>
          <a:prstGeom prst="rect">
            <a:avLst/>
          </a:prstGeom>
          <a:noFill/>
        </p:spPr>
        <p:txBody>
          <a:bodyPr wrap="none" rtlCol="0">
            <a:spAutoFit/>
          </a:bodyPr>
          <a:lstStyle/>
          <a:p>
            <a:r>
              <a:rPr lang="en-US" b="1" dirty="0">
                <a:latin typeface="Times New Roman" panose="02020603050405020304" pitchFamily="18" charset="0"/>
                <a:cs typeface="Times New Roman" panose="02020603050405020304" pitchFamily="18" charset="0"/>
              </a:rPr>
              <a:t>Origin</a:t>
            </a:r>
          </a:p>
        </p:txBody>
      </p:sp>
    </p:spTree>
    <p:extLst>
      <p:ext uri="{BB962C8B-B14F-4D97-AF65-F5344CB8AC3E}">
        <p14:creationId xmlns:p14="http://schemas.microsoft.com/office/powerpoint/2010/main" val="16703187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363A58D-CC35-96D6-7795-CF4F912F8D18}"/>
              </a:ext>
            </a:extLst>
          </p:cNvPr>
          <p:cNvSpPr txBox="1"/>
          <p:nvPr/>
        </p:nvSpPr>
        <p:spPr>
          <a:xfrm>
            <a:off x="178341" y="732875"/>
            <a:ext cx="6593522"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solidFill>
                  <a:srgbClr val="6D02F7"/>
                </a:solidFill>
                <a:latin typeface="Times New Roman"/>
                <a:cs typeface="Times New Roman"/>
              </a:rPr>
              <a:t>Sphere Normal</a:t>
            </a:r>
            <a:endParaRPr lang="en-US" sz="2400" b="1" dirty="0">
              <a:solidFill>
                <a:srgbClr val="000000"/>
              </a:solidFill>
              <a:latin typeface="Times New Roman"/>
              <a:cs typeface="Times New Roman"/>
            </a:endParaRPr>
          </a:p>
        </p:txBody>
      </p:sp>
      <p:sp>
        <p:nvSpPr>
          <p:cNvPr id="3" name="Rectangle 2">
            <a:extLst>
              <a:ext uri="{FF2B5EF4-FFF2-40B4-BE49-F238E27FC236}">
                <a16:creationId xmlns:a16="http://schemas.microsoft.com/office/drawing/2014/main" id="{ECD4E690-6364-A2CD-CF1E-F4D107720E77}"/>
              </a:ext>
            </a:extLst>
          </p:cNvPr>
          <p:cNvSpPr/>
          <p:nvPr/>
        </p:nvSpPr>
        <p:spPr>
          <a:xfrm>
            <a:off x="-1" y="-1"/>
            <a:ext cx="12191999" cy="616085"/>
          </a:xfrm>
          <a:prstGeom prst="rect">
            <a:avLst/>
          </a:prstGeom>
          <a:solidFill>
            <a:schemeClr val="accent5">
              <a:lumMod val="40000"/>
              <a:lumOff val="6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sz="2800" b="1" dirty="0">
                <a:solidFill>
                  <a:schemeClr val="tx1"/>
                </a:solidFill>
                <a:latin typeface="Times New Roman"/>
                <a:cs typeface="Calibri"/>
              </a:rPr>
              <a:t>  Review                                                                                                          </a:t>
            </a:r>
            <a:r>
              <a:rPr lang="en-US" sz="2000" b="1" dirty="0">
                <a:solidFill>
                  <a:schemeClr val="tx1"/>
                </a:solidFill>
                <a:latin typeface="Times New Roman"/>
                <a:cs typeface="Calibri"/>
              </a:rPr>
              <a:t>02-01-2024</a:t>
            </a:r>
          </a:p>
        </p:txBody>
      </p:sp>
      <p:sp>
        <p:nvSpPr>
          <p:cNvPr id="6" name="TextBox 5">
            <a:extLst>
              <a:ext uri="{FF2B5EF4-FFF2-40B4-BE49-F238E27FC236}">
                <a16:creationId xmlns:a16="http://schemas.microsoft.com/office/drawing/2014/main" id="{2CA0F294-9290-DB8A-02A7-56025C4D0D6D}"/>
              </a:ext>
            </a:extLst>
          </p:cNvPr>
          <p:cNvSpPr txBox="1"/>
          <p:nvPr/>
        </p:nvSpPr>
        <p:spPr>
          <a:xfrm>
            <a:off x="178341" y="1249969"/>
            <a:ext cx="11507154" cy="400110"/>
          </a:xfrm>
          <a:prstGeom prst="rect">
            <a:avLst/>
          </a:prstGeom>
          <a:noFill/>
        </p:spPr>
        <p:txBody>
          <a:bodyPr wrap="square" rtlCol="0">
            <a:spAutoFit/>
          </a:bodyPr>
          <a:lstStyle/>
          <a:p>
            <a:r>
              <a:rPr lang="en-US" sz="2000" b="1" dirty="0">
                <a:solidFill>
                  <a:srgbClr val="0023FF"/>
                </a:solidFill>
                <a:latin typeface="Times New Roman" panose="02020603050405020304" pitchFamily="18" charset="0"/>
                <a:cs typeface="Times New Roman" panose="02020603050405020304" pitchFamily="18" charset="0"/>
              </a:rPr>
              <a:t>Resetting the Spheres to Normal: </a:t>
            </a:r>
          </a:p>
        </p:txBody>
      </p:sp>
      <p:sp>
        <p:nvSpPr>
          <p:cNvPr id="31" name="TextBox 30">
            <a:extLst>
              <a:ext uri="{FF2B5EF4-FFF2-40B4-BE49-F238E27FC236}">
                <a16:creationId xmlns:a16="http://schemas.microsoft.com/office/drawing/2014/main" id="{03858257-BC23-ECC4-4E59-4BABE894C9AB}"/>
              </a:ext>
            </a:extLst>
          </p:cNvPr>
          <p:cNvSpPr txBox="1"/>
          <p:nvPr/>
        </p:nvSpPr>
        <p:spPr>
          <a:xfrm>
            <a:off x="234845" y="1705508"/>
            <a:ext cx="11394146" cy="2031325"/>
          </a:xfrm>
          <a:prstGeom prst="rect">
            <a:avLst/>
          </a:prstGeom>
          <a:noFill/>
        </p:spPr>
        <p:txBody>
          <a:bodyPr wrap="square">
            <a:spAutoFit/>
          </a:bodyPr>
          <a:lstStyle/>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Since the document only mentioned that clicking outside a sphere should changed the previous selection. It does not mention how to reset if multiple spheres are changed, Hence I have used </a:t>
            </a:r>
            <a:r>
              <a:rPr lang="en-US" b="1" dirty="0">
                <a:highlight>
                  <a:srgbClr val="FFFF00"/>
                </a:highlight>
                <a:latin typeface="Times New Roman" panose="02020603050405020304" pitchFamily="18" charset="0"/>
                <a:cs typeface="Times New Roman" panose="02020603050405020304" pitchFamily="18" charset="0"/>
              </a:rPr>
              <a:t>First Changed First Reset </a:t>
            </a:r>
            <a:r>
              <a:rPr lang="en-US" dirty="0">
                <a:latin typeface="Times New Roman" panose="02020603050405020304" pitchFamily="18" charset="0"/>
                <a:cs typeface="Times New Roman" panose="02020603050405020304" pitchFamily="18" charset="0"/>
              </a:rPr>
              <a:t>order.</a:t>
            </a: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This implies that many spheres can be changed, including changes on the same sphere many times, and a buffer memory will append the sphere that was changed and start resetting the spheres based on which was clicked first and start resetting them based on the order of selection. </a:t>
            </a: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p:txBody>
      </p:sp>
      <p:graphicFrame>
        <p:nvGraphicFramePr>
          <p:cNvPr id="2" name="Table 1">
            <a:extLst>
              <a:ext uri="{FF2B5EF4-FFF2-40B4-BE49-F238E27FC236}">
                <a16:creationId xmlns:a16="http://schemas.microsoft.com/office/drawing/2014/main" id="{B65DB36F-DB7B-8E96-2DA8-D07F0529BB55}"/>
              </a:ext>
            </a:extLst>
          </p:cNvPr>
          <p:cNvGraphicFramePr>
            <a:graphicFrameLocks noGrp="1"/>
          </p:cNvGraphicFramePr>
          <p:nvPr>
            <p:extLst>
              <p:ext uri="{D42A27DB-BD31-4B8C-83A1-F6EECF244321}">
                <p14:modId xmlns:p14="http://schemas.microsoft.com/office/powerpoint/2010/main" val="3929960938"/>
              </p:ext>
            </p:extLst>
          </p:nvPr>
        </p:nvGraphicFramePr>
        <p:xfrm>
          <a:off x="1867918" y="4967072"/>
          <a:ext cx="8128000" cy="370840"/>
        </p:xfrm>
        <a:graphic>
          <a:graphicData uri="http://schemas.openxmlformats.org/drawingml/2006/table">
            <a:tbl>
              <a:tblPr firstRow="1" bandRow="1">
                <a:tableStyleId>{5C22544A-7EE6-4342-B048-85BDC9FD1C3A}</a:tableStyleId>
              </a:tblPr>
              <a:tblGrid>
                <a:gridCol w="1625600">
                  <a:extLst>
                    <a:ext uri="{9D8B030D-6E8A-4147-A177-3AD203B41FA5}">
                      <a16:colId xmlns:a16="http://schemas.microsoft.com/office/drawing/2014/main" val="2599817123"/>
                    </a:ext>
                  </a:extLst>
                </a:gridCol>
                <a:gridCol w="1625600">
                  <a:extLst>
                    <a:ext uri="{9D8B030D-6E8A-4147-A177-3AD203B41FA5}">
                      <a16:colId xmlns:a16="http://schemas.microsoft.com/office/drawing/2014/main" val="2341769502"/>
                    </a:ext>
                  </a:extLst>
                </a:gridCol>
                <a:gridCol w="1625600">
                  <a:extLst>
                    <a:ext uri="{9D8B030D-6E8A-4147-A177-3AD203B41FA5}">
                      <a16:colId xmlns:a16="http://schemas.microsoft.com/office/drawing/2014/main" val="750629132"/>
                    </a:ext>
                  </a:extLst>
                </a:gridCol>
                <a:gridCol w="1625600">
                  <a:extLst>
                    <a:ext uri="{9D8B030D-6E8A-4147-A177-3AD203B41FA5}">
                      <a16:colId xmlns:a16="http://schemas.microsoft.com/office/drawing/2014/main" val="422819606"/>
                    </a:ext>
                  </a:extLst>
                </a:gridCol>
                <a:gridCol w="1625600">
                  <a:extLst>
                    <a:ext uri="{9D8B030D-6E8A-4147-A177-3AD203B41FA5}">
                      <a16:colId xmlns:a16="http://schemas.microsoft.com/office/drawing/2014/main" val="2920517817"/>
                    </a:ext>
                  </a:extLst>
                </a:gridCol>
              </a:tblGrid>
              <a:tr h="370840">
                <a:tc>
                  <a:txBody>
                    <a:bodyPr/>
                    <a:lstStyle/>
                    <a:p>
                      <a:pPr algn="ctr"/>
                      <a:r>
                        <a:rPr lang="en-US" sz="1600" b="1" dirty="0">
                          <a:solidFill>
                            <a:srgbClr val="00B050"/>
                          </a:solidFill>
                          <a:latin typeface="Times New Roman" panose="02020603050405020304" pitchFamily="18" charset="0"/>
                          <a:cs typeface="Times New Roman" panose="02020603050405020304" pitchFamily="18" charset="0"/>
                        </a:rPr>
                        <a:t>Sphere (1, 0)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dirty="0">
                          <a:solidFill>
                            <a:srgbClr val="00B050"/>
                          </a:solidFill>
                          <a:latin typeface="Times New Roman" panose="02020603050405020304" pitchFamily="18" charset="0"/>
                          <a:cs typeface="Times New Roman" panose="02020603050405020304" pitchFamily="18" charset="0"/>
                        </a:rPr>
                        <a:t>Sphere (3, 6)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dirty="0">
                          <a:solidFill>
                            <a:srgbClr val="00B050"/>
                          </a:solidFill>
                          <a:latin typeface="Times New Roman" panose="02020603050405020304" pitchFamily="18" charset="0"/>
                          <a:cs typeface="Times New Roman" panose="02020603050405020304" pitchFamily="18" charset="0"/>
                        </a:rPr>
                        <a:t>Sphere (2, 1)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dirty="0">
                          <a:solidFill>
                            <a:srgbClr val="00B050"/>
                          </a:solidFill>
                          <a:latin typeface="Times New Roman" panose="02020603050405020304" pitchFamily="18" charset="0"/>
                          <a:cs typeface="Times New Roman" panose="02020603050405020304" pitchFamily="18"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dirty="0">
                          <a:solidFill>
                            <a:srgbClr val="00B050"/>
                          </a:solidFill>
                          <a:latin typeface="Times New Roman" panose="02020603050405020304" pitchFamily="18" charset="0"/>
                          <a:cs typeface="Times New Roman" panose="02020603050405020304" pitchFamily="18" charset="0"/>
                        </a:rPr>
                        <a:t>Sphere (0, 0)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4271347307"/>
                  </a:ext>
                </a:extLst>
              </a:tr>
            </a:tbl>
          </a:graphicData>
        </a:graphic>
      </p:graphicFrame>
      <p:sp>
        <p:nvSpPr>
          <p:cNvPr id="4" name="TextBox 3">
            <a:extLst>
              <a:ext uri="{FF2B5EF4-FFF2-40B4-BE49-F238E27FC236}">
                <a16:creationId xmlns:a16="http://schemas.microsoft.com/office/drawing/2014/main" id="{8C16639B-67A1-0F33-A5BA-D7B5FFE32066}"/>
              </a:ext>
            </a:extLst>
          </p:cNvPr>
          <p:cNvSpPr txBox="1"/>
          <p:nvPr/>
        </p:nvSpPr>
        <p:spPr>
          <a:xfrm>
            <a:off x="5042568" y="5608031"/>
            <a:ext cx="2106859" cy="369332"/>
          </a:xfrm>
          <a:prstGeom prst="rect">
            <a:avLst/>
          </a:prstGeom>
          <a:noFill/>
        </p:spPr>
        <p:txBody>
          <a:bodyPr wrap="none" rtlCol="0">
            <a:spAutoFit/>
          </a:bodyPr>
          <a:lstStyle/>
          <a:p>
            <a:r>
              <a:rPr lang="en-US" b="1" i="1" dirty="0"/>
              <a:t>FIFR Buffer Memory</a:t>
            </a:r>
          </a:p>
        </p:txBody>
      </p:sp>
      <p:cxnSp>
        <p:nvCxnSpPr>
          <p:cNvPr id="11" name="Straight Arrow Connector 10">
            <a:extLst>
              <a:ext uri="{FF2B5EF4-FFF2-40B4-BE49-F238E27FC236}">
                <a16:creationId xmlns:a16="http://schemas.microsoft.com/office/drawing/2014/main" id="{349C7009-2D22-68C3-3725-9B1DBD59BB9E}"/>
              </a:ext>
            </a:extLst>
          </p:cNvPr>
          <p:cNvCxnSpPr/>
          <p:nvPr/>
        </p:nvCxnSpPr>
        <p:spPr>
          <a:xfrm>
            <a:off x="2686442" y="4649273"/>
            <a:ext cx="6490952" cy="0"/>
          </a:xfrm>
          <a:prstGeom prst="straightConnector1">
            <a:avLst/>
          </a:prstGeom>
          <a:ln w="25400">
            <a:solidFill>
              <a:srgbClr val="FFC000"/>
            </a:solidFill>
            <a:tailEnd type="triangle" w="lg" len="lg"/>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6EA06F36-C297-67C8-0E19-A7C56AC31FDA}"/>
              </a:ext>
            </a:extLst>
          </p:cNvPr>
          <p:cNvSpPr txBox="1"/>
          <p:nvPr/>
        </p:nvSpPr>
        <p:spPr>
          <a:xfrm>
            <a:off x="2928302" y="4209877"/>
            <a:ext cx="6335389" cy="338554"/>
          </a:xfrm>
          <a:prstGeom prst="rect">
            <a:avLst/>
          </a:prstGeom>
          <a:noFill/>
        </p:spPr>
        <p:txBody>
          <a:bodyPr wrap="none" rtlCol="0">
            <a:spAutoFit/>
          </a:bodyPr>
          <a:lstStyle/>
          <a:p>
            <a:r>
              <a:rPr lang="en-US" sz="1600" i="1" dirty="0">
                <a:latin typeface="Times New Roman" panose="02020603050405020304" pitchFamily="18" charset="0"/>
                <a:cs typeface="Times New Roman" panose="02020603050405020304" pitchFamily="18" charset="0"/>
              </a:rPr>
              <a:t>Clicking on non-Sphere region will start resetting the spheres in this order </a:t>
            </a:r>
          </a:p>
        </p:txBody>
      </p:sp>
    </p:spTree>
    <p:extLst>
      <p:ext uri="{BB962C8B-B14F-4D97-AF65-F5344CB8AC3E}">
        <p14:creationId xmlns:p14="http://schemas.microsoft.com/office/powerpoint/2010/main" val="27524724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363A58D-CC35-96D6-7795-CF4F912F8D18}"/>
              </a:ext>
            </a:extLst>
          </p:cNvPr>
          <p:cNvSpPr txBox="1"/>
          <p:nvPr/>
        </p:nvSpPr>
        <p:spPr>
          <a:xfrm>
            <a:off x="178341" y="794425"/>
            <a:ext cx="6593522"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solidFill>
                  <a:srgbClr val="00B050"/>
                </a:solidFill>
                <a:latin typeface="Times New Roman"/>
                <a:cs typeface="Times New Roman"/>
              </a:rPr>
              <a:t>Coding Details</a:t>
            </a:r>
          </a:p>
        </p:txBody>
      </p:sp>
      <p:sp>
        <p:nvSpPr>
          <p:cNvPr id="2" name="Rectangle 1">
            <a:extLst>
              <a:ext uri="{FF2B5EF4-FFF2-40B4-BE49-F238E27FC236}">
                <a16:creationId xmlns:a16="http://schemas.microsoft.com/office/drawing/2014/main" id="{D7CB7228-B47F-24D2-839E-F9ABFAB53C8A}"/>
              </a:ext>
            </a:extLst>
          </p:cNvPr>
          <p:cNvSpPr/>
          <p:nvPr/>
        </p:nvSpPr>
        <p:spPr>
          <a:xfrm>
            <a:off x="-1" y="-1"/>
            <a:ext cx="12191999" cy="616085"/>
          </a:xfrm>
          <a:prstGeom prst="rect">
            <a:avLst/>
          </a:prstGeom>
          <a:solidFill>
            <a:schemeClr val="accent5">
              <a:lumMod val="40000"/>
              <a:lumOff val="6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sz="2800" b="1" dirty="0">
                <a:solidFill>
                  <a:schemeClr val="tx1"/>
                </a:solidFill>
                <a:latin typeface="Times New Roman"/>
                <a:cs typeface="Calibri"/>
              </a:rPr>
              <a:t>  Review                                                                                                          </a:t>
            </a:r>
            <a:r>
              <a:rPr lang="en-US" sz="2000" b="1" dirty="0">
                <a:solidFill>
                  <a:schemeClr val="tx1"/>
                </a:solidFill>
                <a:latin typeface="Times New Roman"/>
                <a:cs typeface="Calibri"/>
              </a:rPr>
              <a:t>02-01-2024</a:t>
            </a:r>
          </a:p>
        </p:txBody>
      </p:sp>
      <p:sp>
        <p:nvSpPr>
          <p:cNvPr id="8" name="TextBox 7">
            <a:extLst>
              <a:ext uri="{FF2B5EF4-FFF2-40B4-BE49-F238E27FC236}">
                <a16:creationId xmlns:a16="http://schemas.microsoft.com/office/drawing/2014/main" id="{1C2B9191-9F47-E618-B2CA-2C3D930CA98F}"/>
              </a:ext>
            </a:extLst>
          </p:cNvPr>
          <p:cNvSpPr txBox="1"/>
          <p:nvPr/>
        </p:nvSpPr>
        <p:spPr>
          <a:xfrm>
            <a:off x="178340" y="1256090"/>
            <a:ext cx="7263317" cy="5878532"/>
          </a:xfrm>
          <a:prstGeom prst="rect">
            <a:avLst/>
          </a:prstGeom>
          <a:noFill/>
        </p:spPr>
        <p:txBody>
          <a:bodyPr wrap="square" rtlCol="0">
            <a:spAutoFit/>
          </a:bodyPr>
          <a:lstStyle/>
          <a:p>
            <a:r>
              <a:rPr lang="en-US" sz="2000" b="1" dirty="0">
                <a:solidFill>
                  <a:srgbClr val="0023FF"/>
                </a:solidFill>
                <a:latin typeface="Times New Roman" panose="02020603050405020304" pitchFamily="18" charset="0"/>
                <a:cs typeface="Times New Roman" panose="02020603050405020304" pitchFamily="18" charset="0"/>
              </a:rPr>
              <a:t>draw_sphere(): </a:t>
            </a:r>
          </a:p>
          <a:p>
            <a:pPr marL="285750" indent="-285750" algn="l">
              <a:buFont typeface="Arial" panose="020B0604020202020204" pitchFamily="34" charset="0"/>
              <a:buChar char="•"/>
            </a:pPr>
            <a:r>
              <a:rPr lang="en-IN" sz="1600" b="1" i="0" dirty="0">
                <a:effectLst/>
                <a:latin typeface="Times New Roman" panose="02020603050405020304" pitchFamily="18" charset="0"/>
                <a:cs typeface="Times New Roman" panose="02020603050405020304" pitchFamily="18" charset="0"/>
              </a:rPr>
              <a:t>gluNewQuadric():</a:t>
            </a:r>
            <a:r>
              <a:rPr lang="en-IN" sz="1600" dirty="0">
                <a:latin typeface="Times New Roman" panose="02020603050405020304" pitchFamily="18" charset="0"/>
                <a:cs typeface="Times New Roman" panose="02020603050405020304" pitchFamily="18" charset="0"/>
              </a:rPr>
              <a:t> </a:t>
            </a:r>
            <a:r>
              <a:rPr lang="en-IN" sz="1600" b="0" i="0" dirty="0">
                <a:effectLst/>
                <a:latin typeface="Times New Roman" panose="02020603050405020304" pitchFamily="18" charset="0"/>
                <a:cs typeface="Times New Roman" panose="02020603050405020304" pitchFamily="18" charset="0"/>
              </a:rPr>
              <a:t>Allocates and returns a new quadric object. Quadric objects are used to define how geometric primitives (such as spheres) should be rendered.</a:t>
            </a:r>
          </a:p>
          <a:p>
            <a:pPr marL="285750" indent="-285750" algn="l">
              <a:buFont typeface="Arial" panose="020B0604020202020204" pitchFamily="34" charset="0"/>
              <a:buChar char="•"/>
            </a:pPr>
            <a:endParaRPr lang="en-IN" sz="1600" b="0" i="0" dirty="0">
              <a:effectLst/>
              <a:latin typeface="Times New Roman" panose="02020603050405020304" pitchFamily="18" charset="0"/>
              <a:cs typeface="Times New Roman" panose="02020603050405020304" pitchFamily="18" charset="0"/>
            </a:endParaRPr>
          </a:p>
          <a:p>
            <a:pPr marL="285750" indent="-285750" algn="l">
              <a:buFont typeface="Arial" panose="020B0604020202020204" pitchFamily="34" charset="0"/>
              <a:buChar char="•"/>
            </a:pPr>
            <a:r>
              <a:rPr lang="en-IN" sz="1600" b="1" i="0" dirty="0">
                <a:effectLst/>
                <a:latin typeface="Times New Roman" panose="02020603050405020304" pitchFamily="18" charset="0"/>
                <a:cs typeface="Times New Roman" panose="02020603050405020304" pitchFamily="18" charset="0"/>
              </a:rPr>
              <a:t>gluQuadricDrawStyle(quad, </a:t>
            </a:r>
            <a:r>
              <a:rPr lang="en-IN" sz="1600" b="1" i="0" dirty="0">
                <a:effectLst/>
                <a:highlight>
                  <a:srgbClr val="FFFF00"/>
                </a:highlight>
                <a:latin typeface="Times New Roman" panose="02020603050405020304" pitchFamily="18" charset="0"/>
                <a:cs typeface="Times New Roman" panose="02020603050405020304" pitchFamily="18" charset="0"/>
              </a:rPr>
              <a:t>GLU_FILL</a:t>
            </a:r>
            <a:r>
              <a:rPr lang="en-IN" sz="1600" b="1" i="0" dirty="0">
                <a:effectLst/>
                <a:latin typeface="Times New Roman" panose="02020603050405020304" pitchFamily="18" charset="0"/>
                <a:cs typeface="Times New Roman" panose="02020603050405020304" pitchFamily="18" charset="0"/>
              </a:rPr>
              <a:t>):</a:t>
            </a:r>
            <a:r>
              <a:rPr lang="en-IN" sz="1600" dirty="0">
                <a:latin typeface="Times New Roman" panose="02020603050405020304" pitchFamily="18" charset="0"/>
                <a:cs typeface="Times New Roman" panose="02020603050405020304" pitchFamily="18" charset="0"/>
              </a:rPr>
              <a:t> </a:t>
            </a:r>
            <a:r>
              <a:rPr lang="en-IN" sz="1600" b="0" i="0" dirty="0">
                <a:effectLst/>
                <a:latin typeface="Times New Roman" panose="02020603050405020304" pitchFamily="18" charset="0"/>
                <a:cs typeface="Times New Roman" panose="02020603050405020304" pitchFamily="18" charset="0"/>
              </a:rPr>
              <a:t>Sets the drawing style of the quadric object. In this case, it sets the drawing style to </a:t>
            </a:r>
            <a:r>
              <a:rPr lang="en-IN" sz="1600" b="1" i="0" dirty="0">
                <a:effectLst/>
                <a:latin typeface="Times New Roman" panose="02020603050405020304" pitchFamily="18" charset="0"/>
                <a:cs typeface="Times New Roman" panose="02020603050405020304" pitchFamily="18" charset="0"/>
              </a:rPr>
              <a:t>filled polygons</a:t>
            </a:r>
            <a:r>
              <a:rPr lang="en-IN" sz="1600" dirty="0">
                <a:latin typeface="Times New Roman" panose="02020603050405020304" pitchFamily="18" charset="0"/>
                <a:cs typeface="Times New Roman" panose="02020603050405020304" pitchFamily="18" charset="0"/>
              </a:rPr>
              <a:t> (</a:t>
            </a:r>
            <a:r>
              <a:rPr lang="en-IN" sz="1600" b="0" i="0" dirty="0">
                <a:effectLst/>
                <a:latin typeface="Times New Roman" panose="02020603050405020304" pitchFamily="18" charset="0"/>
                <a:cs typeface="Times New Roman" panose="02020603050405020304" pitchFamily="18" charset="0"/>
              </a:rPr>
              <a:t>sphere will be filled with color).</a:t>
            </a:r>
          </a:p>
          <a:p>
            <a:pPr marL="285750" indent="-285750" algn="l">
              <a:buFont typeface="Arial" panose="020B0604020202020204" pitchFamily="34" charset="0"/>
              <a:buChar char="•"/>
            </a:pPr>
            <a:endParaRPr lang="en-IN" sz="1600" dirty="0">
              <a:latin typeface="Times New Roman" panose="02020603050405020304" pitchFamily="18" charset="0"/>
              <a:cs typeface="Times New Roman" panose="02020603050405020304" pitchFamily="18" charset="0"/>
            </a:endParaRPr>
          </a:p>
          <a:p>
            <a:pPr marL="285750" indent="-285750" algn="l">
              <a:buFont typeface="Arial" panose="020B0604020202020204" pitchFamily="34" charset="0"/>
              <a:buChar char="•"/>
            </a:pPr>
            <a:r>
              <a:rPr lang="en-IN" sz="1600" b="1" i="0" dirty="0">
                <a:effectLst/>
                <a:latin typeface="Times New Roman" panose="02020603050405020304" pitchFamily="18" charset="0"/>
                <a:cs typeface="Times New Roman" panose="02020603050405020304" pitchFamily="18" charset="0"/>
              </a:rPr>
              <a:t>gluQuadricNormals(quad, </a:t>
            </a:r>
            <a:r>
              <a:rPr lang="en-IN" sz="1600" b="1" i="0" dirty="0">
                <a:effectLst/>
                <a:highlight>
                  <a:srgbClr val="FFFF00"/>
                </a:highlight>
                <a:latin typeface="Times New Roman" panose="02020603050405020304" pitchFamily="18" charset="0"/>
                <a:cs typeface="Times New Roman" panose="02020603050405020304" pitchFamily="18" charset="0"/>
              </a:rPr>
              <a:t>GLU_SMOOTH</a:t>
            </a:r>
            <a:r>
              <a:rPr lang="en-IN" sz="1600" b="1" i="0" dirty="0">
                <a:effectLst/>
                <a:latin typeface="Times New Roman" panose="02020603050405020304" pitchFamily="18" charset="0"/>
                <a:cs typeface="Times New Roman" panose="02020603050405020304" pitchFamily="18" charset="0"/>
              </a:rPr>
              <a:t>):</a:t>
            </a:r>
            <a:r>
              <a:rPr lang="en-IN" sz="1600" dirty="0">
                <a:latin typeface="Times New Roman" panose="02020603050405020304" pitchFamily="18" charset="0"/>
                <a:cs typeface="Times New Roman" panose="02020603050405020304" pitchFamily="18" charset="0"/>
              </a:rPr>
              <a:t> </a:t>
            </a:r>
            <a:r>
              <a:rPr lang="en-IN" sz="1600" b="0" i="0" dirty="0">
                <a:effectLst/>
                <a:latin typeface="Times New Roman" panose="02020603050405020304" pitchFamily="18" charset="0"/>
                <a:cs typeface="Times New Roman" panose="02020603050405020304" pitchFamily="18" charset="0"/>
              </a:rPr>
              <a:t>Specifies the generation of normals for the quadric. </a:t>
            </a:r>
            <a:r>
              <a:rPr lang="en-IN" sz="1600" dirty="0">
                <a:latin typeface="Times New Roman" panose="02020603050405020304" pitchFamily="18" charset="0"/>
                <a:cs typeface="Times New Roman" panose="02020603050405020304" pitchFamily="18" charset="0"/>
              </a:rPr>
              <a:t>(</a:t>
            </a:r>
            <a:r>
              <a:rPr lang="en-IN" sz="1600" b="0" i="0" dirty="0">
                <a:effectLst/>
                <a:latin typeface="Times New Roman" panose="02020603050405020304" pitchFamily="18" charset="0"/>
                <a:cs typeface="Times New Roman" panose="02020603050405020304" pitchFamily="18" charset="0"/>
              </a:rPr>
              <a:t>GLU_SMOOTH indicates that normals should be </a:t>
            </a:r>
            <a:r>
              <a:rPr lang="en-IN" sz="1600" b="1" i="0" dirty="0">
                <a:effectLst/>
                <a:latin typeface="Times New Roman" panose="02020603050405020304" pitchFamily="18" charset="0"/>
                <a:cs typeface="Times New Roman" panose="02020603050405020304" pitchFamily="18" charset="0"/>
              </a:rPr>
              <a:t>computed per vertex </a:t>
            </a:r>
            <a:r>
              <a:rPr lang="en-IN" sz="1600" b="0" i="0" dirty="0">
                <a:effectLst/>
                <a:latin typeface="Times New Roman" panose="02020603050405020304" pitchFamily="18" charset="0"/>
                <a:cs typeface="Times New Roman" panose="02020603050405020304" pitchFamily="18" charset="0"/>
              </a:rPr>
              <a:t>and </a:t>
            </a:r>
            <a:r>
              <a:rPr lang="en-IN" sz="1600" b="1" i="0" dirty="0">
                <a:effectLst/>
                <a:latin typeface="Times New Roman" panose="02020603050405020304" pitchFamily="18" charset="0"/>
                <a:cs typeface="Times New Roman" panose="02020603050405020304" pitchFamily="18" charset="0"/>
              </a:rPr>
              <a:t>smoothly</a:t>
            </a:r>
            <a:r>
              <a:rPr lang="en-IN" sz="1600" b="0" i="0" dirty="0">
                <a:effectLst/>
                <a:latin typeface="Times New Roman" panose="02020603050405020304" pitchFamily="18" charset="0"/>
                <a:cs typeface="Times New Roman" panose="02020603050405020304" pitchFamily="18" charset="0"/>
              </a:rPr>
              <a:t> </a:t>
            </a:r>
            <a:r>
              <a:rPr lang="en-IN" sz="1600" b="1" i="0" dirty="0">
                <a:effectLst/>
                <a:latin typeface="Times New Roman" panose="02020603050405020304" pitchFamily="18" charset="0"/>
                <a:cs typeface="Times New Roman" panose="02020603050405020304" pitchFamily="18" charset="0"/>
              </a:rPr>
              <a:t>interpolated</a:t>
            </a:r>
            <a:r>
              <a:rPr lang="en-IN" sz="1600" b="0" i="0" dirty="0">
                <a:effectLst/>
                <a:latin typeface="Times New Roman" panose="02020603050405020304" pitchFamily="18" charset="0"/>
                <a:cs typeface="Times New Roman" panose="02020603050405020304" pitchFamily="18" charset="0"/>
              </a:rPr>
              <a:t> across faces).</a:t>
            </a:r>
          </a:p>
          <a:p>
            <a:pPr marL="285750" indent="-285750" algn="l">
              <a:buFont typeface="Arial" panose="020B0604020202020204" pitchFamily="34" charset="0"/>
              <a:buChar char="•"/>
            </a:pPr>
            <a:endParaRPr lang="en-IN" sz="1600" dirty="0">
              <a:latin typeface="Times New Roman" panose="02020603050405020304" pitchFamily="18" charset="0"/>
              <a:cs typeface="Times New Roman" panose="02020603050405020304" pitchFamily="18" charset="0"/>
            </a:endParaRPr>
          </a:p>
          <a:p>
            <a:pPr marL="285750" indent="-285750" algn="l">
              <a:buFont typeface="Arial" panose="020B0604020202020204" pitchFamily="34" charset="0"/>
              <a:buChar char="•"/>
            </a:pPr>
            <a:r>
              <a:rPr lang="en-IN" sz="1600" b="1" i="0" dirty="0">
                <a:effectLst/>
                <a:latin typeface="Times New Roman" panose="02020603050405020304" pitchFamily="18" charset="0"/>
                <a:cs typeface="Times New Roman" panose="02020603050405020304" pitchFamily="18" charset="0"/>
              </a:rPr>
              <a:t>gluQuadricTexture(quad, GL_TRUE):</a:t>
            </a:r>
            <a:r>
              <a:rPr lang="en-IN" sz="1600" dirty="0">
                <a:latin typeface="Times New Roman" panose="02020603050405020304" pitchFamily="18" charset="0"/>
                <a:cs typeface="Times New Roman" panose="02020603050405020304" pitchFamily="18" charset="0"/>
              </a:rPr>
              <a:t> </a:t>
            </a:r>
            <a:r>
              <a:rPr lang="en-IN" sz="1600" b="0" i="0" dirty="0">
                <a:effectLst/>
                <a:latin typeface="Times New Roman" panose="02020603050405020304" pitchFamily="18" charset="0"/>
                <a:cs typeface="Times New Roman" panose="02020603050405020304" pitchFamily="18" charset="0"/>
              </a:rPr>
              <a:t>Enables texture coordinates for the quadric. (Indicates that texture mapping will be applied to the sphere).</a:t>
            </a:r>
          </a:p>
          <a:p>
            <a:pPr marL="285750" indent="-285750" algn="l">
              <a:buFont typeface="Arial" panose="020B0604020202020204" pitchFamily="34" charset="0"/>
              <a:buChar char="•"/>
            </a:pPr>
            <a:endParaRPr lang="en-IN" sz="1600" dirty="0">
              <a:latin typeface="Times New Roman" panose="02020603050405020304" pitchFamily="18" charset="0"/>
              <a:cs typeface="Times New Roman" panose="02020603050405020304" pitchFamily="18" charset="0"/>
            </a:endParaRPr>
          </a:p>
          <a:p>
            <a:pPr marL="285750" indent="-285750" algn="l">
              <a:buFont typeface="Arial" panose="020B0604020202020204" pitchFamily="34" charset="0"/>
              <a:buChar char="•"/>
            </a:pPr>
            <a:r>
              <a:rPr lang="en-IN" sz="1600" b="1" i="0" dirty="0">
                <a:effectLst/>
                <a:latin typeface="Times New Roman" panose="02020603050405020304" pitchFamily="18" charset="0"/>
                <a:cs typeface="Times New Roman" panose="02020603050405020304" pitchFamily="18" charset="0"/>
              </a:rPr>
              <a:t>gluSphere(quad, radius, slices, stacks):</a:t>
            </a:r>
            <a:r>
              <a:rPr lang="en-IN" sz="1600" dirty="0">
                <a:latin typeface="Times New Roman" panose="02020603050405020304" pitchFamily="18" charset="0"/>
                <a:cs typeface="Times New Roman" panose="02020603050405020304" pitchFamily="18" charset="0"/>
              </a:rPr>
              <a:t> </a:t>
            </a:r>
            <a:r>
              <a:rPr lang="en-IN" sz="1600" b="0" i="0" dirty="0">
                <a:effectLst/>
                <a:latin typeface="Times New Roman" panose="02020603050405020304" pitchFamily="18" charset="0"/>
                <a:cs typeface="Times New Roman" panose="02020603050405020304" pitchFamily="18" charset="0"/>
              </a:rPr>
              <a:t>Renders a </a:t>
            </a:r>
            <a:r>
              <a:rPr lang="en-IN" sz="1600" b="1" i="0" dirty="0">
                <a:effectLst/>
                <a:latin typeface="Times New Roman" panose="02020603050405020304" pitchFamily="18" charset="0"/>
                <a:cs typeface="Times New Roman" panose="02020603050405020304" pitchFamily="18" charset="0"/>
              </a:rPr>
              <a:t>sphere</a:t>
            </a:r>
            <a:r>
              <a:rPr lang="en-IN" sz="1600" b="0" i="0" dirty="0">
                <a:effectLst/>
                <a:latin typeface="Times New Roman" panose="02020603050405020304" pitchFamily="18" charset="0"/>
                <a:cs typeface="Times New Roman" panose="02020603050405020304" pitchFamily="18" charset="0"/>
              </a:rPr>
              <a:t> using the specified quadric object with the given </a:t>
            </a:r>
            <a:r>
              <a:rPr lang="en-IN" sz="1600" b="1" i="0" dirty="0">
                <a:effectLst/>
                <a:latin typeface="Times New Roman" panose="02020603050405020304" pitchFamily="18" charset="0"/>
                <a:cs typeface="Times New Roman" panose="02020603050405020304" pitchFamily="18" charset="0"/>
              </a:rPr>
              <a:t>radius</a:t>
            </a:r>
            <a:r>
              <a:rPr lang="en-IN" sz="1600" b="0" i="0" dirty="0">
                <a:effectLst/>
                <a:latin typeface="Times New Roman" panose="02020603050405020304" pitchFamily="18" charset="0"/>
                <a:cs typeface="Times New Roman" panose="02020603050405020304" pitchFamily="18" charset="0"/>
              </a:rPr>
              <a:t>, </a:t>
            </a:r>
            <a:r>
              <a:rPr lang="en-IN" sz="1600" b="1" i="0" dirty="0">
                <a:effectLst/>
                <a:latin typeface="Times New Roman" panose="02020603050405020304" pitchFamily="18" charset="0"/>
                <a:cs typeface="Times New Roman" panose="02020603050405020304" pitchFamily="18" charset="0"/>
              </a:rPr>
              <a:t>slices</a:t>
            </a:r>
            <a:r>
              <a:rPr lang="en-IN" sz="1600" b="0" i="0" dirty="0">
                <a:effectLst/>
                <a:latin typeface="Times New Roman" panose="02020603050405020304" pitchFamily="18" charset="0"/>
                <a:cs typeface="Times New Roman" panose="02020603050405020304" pitchFamily="18" charset="0"/>
              </a:rPr>
              <a:t>, and </a:t>
            </a:r>
            <a:r>
              <a:rPr lang="en-IN" sz="1600" b="1" i="0" dirty="0">
                <a:effectLst/>
                <a:latin typeface="Times New Roman" panose="02020603050405020304" pitchFamily="18" charset="0"/>
                <a:cs typeface="Times New Roman" panose="02020603050405020304" pitchFamily="18" charset="0"/>
              </a:rPr>
              <a:t>stacks</a:t>
            </a:r>
            <a:r>
              <a:rPr lang="en-IN" sz="1600" b="0" i="0" dirty="0">
                <a:effectLst/>
                <a:latin typeface="Times New Roman" panose="02020603050405020304" pitchFamily="18" charset="0"/>
                <a:cs typeface="Times New Roman" panose="02020603050405020304" pitchFamily="18" charset="0"/>
              </a:rPr>
              <a:t>.</a:t>
            </a:r>
          </a:p>
          <a:p>
            <a:pPr marL="742950" lvl="1" indent="-285750" algn="l">
              <a:buFont typeface="+mj-lt"/>
              <a:buAutoNum type="arabicPeriod"/>
            </a:pPr>
            <a:r>
              <a:rPr lang="en-IN" sz="1600" b="1" i="0" dirty="0">
                <a:effectLst/>
                <a:latin typeface="Times New Roman" panose="02020603050405020304" pitchFamily="18" charset="0"/>
                <a:cs typeface="Times New Roman" panose="02020603050405020304" pitchFamily="18" charset="0"/>
              </a:rPr>
              <a:t>slices: </a:t>
            </a:r>
            <a:r>
              <a:rPr lang="en-IN" sz="1600" b="0" i="0" dirty="0">
                <a:effectLst/>
                <a:latin typeface="Times New Roman" panose="02020603050405020304" pitchFamily="18" charset="0"/>
                <a:cs typeface="Times New Roman" panose="02020603050405020304" pitchFamily="18" charset="0"/>
              </a:rPr>
              <a:t>The number of subdivisions around the Z axis (similar to longitudinal lines on a globe).</a:t>
            </a:r>
          </a:p>
          <a:p>
            <a:pPr marL="742950" lvl="1" indent="-285750" algn="l">
              <a:buFont typeface="+mj-lt"/>
              <a:buAutoNum type="arabicPeriod"/>
            </a:pPr>
            <a:r>
              <a:rPr lang="en-IN" sz="1600" b="1" i="0" dirty="0">
                <a:effectLst/>
                <a:latin typeface="Times New Roman" panose="02020603050405020304" pitchFamily="18" charset="0"/>
                <a:cs typeface="Times New Roman" panose="02020603050405020304" pitchFamily="18" charset="0"/>
              </a:rPr>
              <a:t>stacks: </a:t>
            </a:r>
            <a:r>
              <a:rPr lang="en-IN" sz="1600" b="0" i="0" dirty="0">
                <a:effectLst/>
                <a:latin typeface="Times New Roman" panose="02020603050405020304" pitchFamily="18" charset="0"/>
                <a:cs typeface="Times New Roman" panose="02020603050405020304" pitchFamily="18" charset="0"/>
              </a:rPr>
              <a:t>The number of subdivisions along the Z axis (similar to latitudinal lines on a globe).</a:t>
            </a: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B0182955-F30E-8DE5-F15C-E6ED4A0FA3E3}"/>
              </a:ext>
            </a:extLst>
          </p:cNvPr>
          <p:cNvSpPr txBox="1"/>
          <p:nvPr/>
        </p:nvSpPr>
        <p:spPr>
          <a:xfrm>
            <a:off x="7441658" y="2949262"/>
            <a:ext cx="4572001" cy="1600438"/>
          </a:xfrm>
          <a:prstGeom prst="rect">
            <a:avLst/>
          </a:prstGeom>
          <a:solidFill>
            <a:schemeClr val="tx1"/>
          </a:solidFill>
        </p:spPr>
        <p:txBody>
          <a:bodyPr wrap="square" rtlCol="0">
            <a:spAutoFit/>
          </a:bodyPr>
          <a:lstStyle/>
          <a:p>
            <a:r>
              <a:rPr lang="en-IN" sz="1400" b="0" dirty="0">
                <a:solidFill>
                  <a:srgbClr val="569CD6"/>
                </a:solidFill>
                <a:effectLst/>
                <a:latin typeface="Menlo" panose="020B0609030804020204" pitchFamily="49" charset="0"/>
              </a:rPr>
              <a:t>def</a:t>
            </a:r>
            <a:r>
              <a:rPr lang="en-IN" sz="1400" b="0" dirty="0">
                <a:solidFill>
                  <a:srgbClr val="D4D4D4"/>
                </a:solidFill>
                <a:effectLst/>
                <a:latin typeface="Menlo" panose="020B0609030804020204" pitchFamily="49" charset="0"/>
              </a:rPr>
              <a:t> </a:t>
            </a:r>
            <a:r>
              <a:rPr lang="en-IN" sz="1400" b="0" dirty="0">
                <a:solidFill>
                  <a:srgbClr val="DCDCAA"/>
                </a:solidFill>
                <a:effectLst/>
                <a:latin typeface="Menlo" panose="020B0609030804020204" pitchFamily="49" charset="0"/>
              </a:rPr>
              <a:t>draw_sphere</a:t>
            </a:r>
            <a:r>
              <a:rPr lang="en-IN" sz="1400" b="0" dirty="0">
                <a:solidFill>
                  <a:srgbClr val="D4D4D4"/>
                </a:solidFill>
                <a:effectLst/>
                <a:latin typeface="Menlo" panose="020B0609030804020204" pitchFamily="49" charset="0"/>
              </a:rPr>
              <a:t>(</a:t>
            </a:r>
            <a:r>
              <a:rPr lang="en-IN" sz="1400" b="0" dirty="0">
                <a:solidFill>
                  <a:srgbClr val="9CDCFE"/>
                </a:solidFill>
                <a:effectLst/>
                <a:latin typeface="Menlo" panose="020B0609030804020204" pitchFamily="49" charset="0"/>
              </a:rPr>
              <a:t>radius</a:t>
            </a:r>
            <a:r>
              <a:rPr lang="en-IN" sz="1400" b="0" dirty="0">
                <a:solidFill>
                  <a:srgbClr val="D4D4D4"/>
                </a:solidFill>
                <a:effectLst/>
                <a:latin typeface="Menlo" panose="020B0609030804020204" pitchFamily="49" charset="0"/>
              </a:rPr>
              <a:t>, </a:t>
            </a:r>
            <a:r>
              <a:rPr lang="en-IN" sz="1400" b="0" dirty="0">
                <a:solidFill>
                  <a:srgbClr val="9CDCFE"/>
                </a:solidFill>
                <a:effectLst/>
                <a:latin typeface="Menlo" panose="020B0609030804020204" pitchFamily="49" charset="0"/>
              </a:rPr>
              <a:t>slices</a:t>
            </a:r>
            <a:r>
              <a:rPr lang="en-IN" sz="1400" b="0" dirty="0">
                <a:solidFill>
                  <a:srgbClr val="D4D4D4"/>
                </a:solidFill>
                <a:effectLst/>
                <a:latin typeface="Menlo" panose="020B0609030804020204" pitchFamily="49" charset="0"/>
              </a:rPr>
              <a:t>, </a:t>
            </a:r>
            <a:r>
              <a:rPr lang="en-IN" sz="1400" b="0" dirty="0">
                <a:solidFill>
                  <a:srgbClr val="9CDCFE"/>
                </a:solidFill>
                <a:effectLst/>
                <a:latin typeface="Menlo" panose="020B0609030804020204" pitchFamily="49" charset="0"/>
              </a:rPr>
              <a:t>stacks</a:t>
            </a:r>
            <a:r>
              <a:rPr lang="en-IN" sz="1400" b="0" dirty="0">
                <a:solidFill>
                  <a:srgbClr val="D4D4D4"/>
                </a:solidFill>
                <a:effectLst/>
                <a:latin typeface="Menlo" panose="020B0609030804020204" pitchFamily="49" charset="0"/>
              </a:rPr>
              <a:t>):</a:t>
            </a:r>
          </a:p>
          <a:p>
            <a:r>
              <a:rPr lang="en-IN" sz="1400" b="0" dirty="0">
                <a:solidFill>
                  <a:srgbClr val="9CDCFE"/>
                </a:solidFill>
                <a:effectLst/>
                <a:latin typeface="Menlo" panose="020B0609030804020204" pitchFamily="49" charset="0"/>
              </a:rPr>
              <a:t>quad</a:t>
            </a:r>
            <a:r>
              <a:rPr lang="en-IN" sz="1400" b="0" dirty="0">
                <a:solidFill>
                  <a:srgbClr val="D4D4D4"/>
                </a:solidFill>
                <a:effectLst/>
                <a:latin typeface="Menlo" panose="020B0609030804020204" pitchFamily="49" charset="0"/>
              </a:rPr>
              <a:t> = gluNewQuadric()</a:t>
            </a:r>
          </a:p>
          <a:p>
            <a:r>
              <a:rPr lang="en-IN" sz="1400" b="0" dirty="0">
                <a:solidFill>
                  <a:srgbClr val="D4D4D4"/>
                </a:solidFill>
                <a:effectLst/>
                <a:latin typeface="Menlo" panose="020B0609030804020204" pitchFamily="49" charset="0"/>
              </a:rPr>
              <a:t>gluQuadricDrawStyle(</a:t>
            </a:r>
            <a:r>
              <a:rPr lang="en-IN" sz="1400" b="0" dirty="0">
                <a:solidFill>
                  <a:srgbClr val="9CDCFE"/>
                </a:solidFill>
                <a:effectLst/>
                <a:latin typeface="Menlo" panose="020B0609030804020204" pitchFamily="49" charset="0"/>
              </a:rPr>
              <a:t>quad</a:t>
            </a:r>
            <a:r>
              <a:rPr lang="en-IN" sz="1400" b="0" dirty="0">
                <a:solidFill>
                  <a:srgbClr val="D4D4D4"/>
                </a:solidFill>
                <a:effectLst/>
                <a:latin typeface="Menlo" panose="020B0609030804020204" pitchFamily="49" charset="0"/>
              </a:rPr>
              <a:t>, GLU_FILL)</a:t>
            </a:r>
          </a:p>
          <a:p>
            <a:r>
              <a:rPr lang="en-IN" sz="1400" b="0" dirty="0">
                <a:solidFill>
                  <a:srgbClr val="D4D4D4"/>
                </a:solidFill>
                <a:effectLst/>
                <a:latin typeface="Menlo" panose="020B0609030804020204" pitchFamily="49" charset="0"/>
              </a:rPr>
              <a:t>gluQuadricNormals(</a:t>
            </a:r>
            <a:r>
              <a:rPr lang="en-IN" sz="1400" b="0" dirty="0">
                <a:solidFill>
                  <a:srgbClr val="9CDCFE"/>
                </a:solidFill>
                <a:effectLst/>
                <a:latin typeface="Menlo" panose="020B0609030804020204" pitchFamily="49" charset="0"/>
              </a:rPr>
              <a:t>quad</a:t>
            </a:r>
            <a:r>
              <a:rPr lang="en-IN" sz="1400" b="0" dirty="0">
                <a:solidFill>
                  <a:srgbClr val="D4D4D4"/>
                </a:solidFill>
                <a:effectLst/>
                <a:latin typeface="Menlo" panose="020B0609030804020204" pitchFamily="49" charset="0"/>
              </a:rPr>
              <a:t>, GLU_SMOOTH)</a:t>
            </a:r>
          </a:p>
          <a:p>
            <a:r>
              <a:rPr lang="en-IN" sz="1400" b="0" dirty="0">
                <a:solidFill>
                  <a:srgbClr val="D4D4D4"/>
                </a:solidFill>
                <a:effectLst/>
                <a:latin typeface="Menlo" panose="020B0609030804020204" pitchFamily="49" charset="0"/>
              </a:rPr>
              <a:t>gluQuadricTexture(</a:t>
            </a:r>
            <a:r>
              <a:rPr lang="en-IN" sz="1400" b="0" dirty="0">
                <a:solidFill>
                  <a:srgbClr val="9CDCFE"/>
                </a:solidFill>
                <a:effectLst/>
                <a:latin typeface="Menlo" panose="020B0609030804020204" pitchFamily="49" charset="0"/>
              </a:rPr>
              <a:t>quad</a:t>
            </a:r>
            <a:r>
              <a:rPr lang="en-IN" sz="1400" b="0" dirty="0">
                <a:solidFill>
                  <a:srgbClr val="D4D4D4"/>
                </a:solidFill>
                <a:effectLst/>
                <a:latin typeface="Menlo" panose="020B0609030804020204" pitchFamily="49" charset="0"/>
              </a:rPr>
              <a:t>, GL_TRUE)</a:t>
            </a:r>
          </a:p>
          <a:p>
            <a:r>
              <a:rPr lang="en-IN" sz="1400" b="0" dirty="0">
                <a:solidFill>
                  <a:srgbClr val="D4D4D4"/>
                </a:solidFill>
                <a:effectLst/>
                <a:latin typeface="Menlo" panose="020B0609030804020204" pitchFamily="49" charset="0"/>
              </a:rPr>
              <a:t>gluSphere(</a:t>
            </a:r>
            <a:r>
              <a:rPr lang="en-IN" sz="1400" b="0" dirty="0">
                <a:solidFill>
                  <a:srgbClr val="9CDCFE"/>
                </a:solidFill>
                <a:effectLst/>
                <a:latin typeface="Menlo" panose="020B0609030804020204" pitchFamily="49" charset="0"/>
              </a:rPr>
              <a:t>quad</a:t>
            </a:r>
            <a:r>
              <a:rPr lang="en-IN" sz="1400" b="0" dirty="0">
                <a:solidFill>
                  <a:srgbClr val="D4D4D4"/>
                </a:solidFill>
                <a:effectLst/>
                <a:latin typeface="Menlo" panose="020B0609030804020204" pitchFamily="49" charset="0"/>
              </a:rPr>
              <a:t>, </a:t>
            </a:r>
            <a:r>
              <a:rPr lang="en-IN" sz="1400" b="0" dirty="0">
                <a:solidFill>
                  <a:srgbClr val="9CDCFE"/>
                </a:solidFill>
                <a:effectLst/>
                <a:latin typeface="Menlo" panose="020B0609030804020204" pitchFamily="49" charset="0"/>
              </a:rPr>
              <a:t>radius</a:t>
            </a:r>
            <a:r>
              <a:rPr lang="en-IN" sz="1400" b="0" dirty="0">
                <a:solidFill>
                  <a:srgbClr val="D4D4D4"/>
                </a:solidFill>
                <a:effectLst/>
                <a:latin typeface="Menlo" panose="020B0609030804020204" pitchFamily="49" charset="0"/>
              </a:rPr>
              <a:t>, </a:t>
            </a:r>
            <a:r>
              <a:rPr lang="en-IN" sz="1400" b="0" dirty="0">
                <a:solidFill>
                  <a:srgbClr val="9CDCFE"/>
                </a:solidFill>
                <a:effectLst/>
                <a:latin typeface="Menlo" panose="020B0609030804020204" pitchFamily="49" charset="0"/>
              </a:rPr>
              <a:t>slices</a:t>
            </a:r>
            <a:r>
              <a:rPr lang="en-IN" sz="1400" b="0" dirty="0">
                <a:solidFill>
                  <a:srgbClr val="D4D4D4"/>
                </a:solidFill>
                <a:effectLst/>
                <a:latin typeface="Menlo" panose="020B0609030804020204" pitchFamily="49" charset="0"/>
              </a:rPr>
              <a:t>, </a:t>
            </a:r>
            <a:r>
              <a:rPr lang="en-IN" sz="1400" b="0" dirty="0">
                <a:solidFill>
                  <a:srgbClr val="9CDCFE"/>
                </a:solidFill>
                <a:effectLst/>
                <a:latin typeface="Menlo" panose="020B0609030804020204" pitchFamily="49" charset="0"/>
              </a:rPr>
              <a:t>stacks</a:t>
            </a:r>
            <a:r>
              <a:rPr lang="en-IN" sz="1400" b="0" dirty="0">
                <a:solidFill>
                  <a:srgbClr val="D4D4D4"/>
                </a:solidFill>
                <a:effectLst/>
                <a:latin typeface="Menlo" panose="020B0609030804020204" pitchFamily="49" charset="0"/>
              </a:rPr>
              <a:t>)</a:t>
            </a:r>
          </a:p>
          <a:p>
            <a:endParaRPr lang="en-US" sz="1400" dirty="0"/>
          </a:p>
        </p:txBody>
      </p:sp>
    </p:spTree>
    <p:extLst>
      <p:ext uri="{BB962C8B-B14F-4D97-AF65-F5344CB8AC3E}">
        <p14:creationId xmlns:p14="http://schemas.microsoft.com/office/powerpoint/2010/main" val="15009994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363A58D-CC35-96D6-7795-CF4F912F8D18}"/>
              </a:ext>
            </a:extLst>
          </p:cNvPr>
          <p:cNvSpPr txBox="1"/>
          <p:nvPr/>
        </p:nvSpPr>
        <p:spPr>
          <a:xfrm>
            <a:off x="178341" y="794425"/>
            <a:ext cx="6593522"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solidFill>
                  <a:srgbClr val="00B050"/>
                </a:solidFill>
                <a:latin typeface="Times New Roman"/>
                <a:cs typeface="Times New Roman"/>
              </a:rPr>
              <a:t>Coding Details</a:t>
            </a:r>
          </a:p>
        </p:txBody>
      </p:sp>
      <p:sp>
        <p:nvSpPr>
          <p:cNvPr id="2" name="Rectangle 1">
            <a:extLst>
              <a:ext uri="{FF2B5EF4-FFF2-40B4-BE49-F238E27FC236}">
                <a16:creationId xmlns:a16="http://schemas.microsoft.com/office/drawing/2014/main" id="{D7CB7228-B47F-24D2-839E-F9ABFAB53C8A}"/>
              </a:ext>
            </a:extLst>
          </p:cNvPr>
          <p:cNvSpPr/>
          <p:nvPr/>
        </p:nvSpPr>
        <p:spPr>
          <a:xfrm>
            <a:off x="-1" y="-1"/>
            <a:ext cx="12191999" cy="616085"/>
          </a:xfrm>
          <a:prstGeom prst="rect">
            <a:avLst/>
          </a:prstGeom>
          <a:solidFill>
            <a:schemeClr val="accent5">
              <a:lumMod val="40000"/>
              <a:lumOff val="6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sz="2800" b="1" dirty="0">
                <a:solidFill>
                  <a:schemeClr val="tx1"/>
                </a:solidFill>
                <a:latin typeface="Times New Roman"/>
                <a:cs typeface="Calibri"/>
              </a:rPr>
              <a:t>  Review                                                                                                          </a:t>
            </a:r>
            <a:r>
              <a:rPr lang="en-US" sz="2000" b="1" dirty="0">
                <a:solidFill>
                  <a:schemeClr val="tx1"/>
                </a:solidFill>
                <a:latin typeface="Times New Roman"/>
                <a:cs typeface="Calibri"/>
              </a:rPr>
              <a:t>02-01-2024</a:t>
            </a:r>
          </a:p>
        </p:txBody>
      </p:sp>
      <p:sp>
        <p:nvSpPr>
          <p:cNvPr id="8" name="TextBox 7">
            <a:extLst>
              <a:ext uri="{FF2B5EF4-FFF2-40B4-BE49-F238E27FC236}">
                <a16:creationId xmlns:a16="http://schemas.microsoft.com/office/drawing/2014/main" id="{1C2B9191-9F47-E618-B2CA-2C3D930CA98F}"/>
              </a:ext>
            </a:extLst>
          </p:cNvPr>
          <p:cNvSpPr txBox="1"/>
          <p:nvPr/>
        </p:nvSpPr>
        <p:spPr>
          <a:xfrm>
            <a:off x="178340" y="1256090"/>
            <a:ext cx="7263317" cy="8340745"/>
          </a:xfrm>
          <a:prstGeom prst="rect">
            <a:avLst/>
          </a:prstGeom>
          <a:noFill/>
        </p:spPr>
        <p:txBody>
          <a:bodyPr wrap="square" rtlCol="0">
            <a:spAutoFit/>
          </a:bodyPr>
          <a:lstStyle/>
          <a:p>
            <a:r>
              <a:rPr lang="en-US" sz="2000" b="1" dirty="0">
                <a:solidFill>
                  <a:srgbClr val="0023FF"/>
                </a:solidFill>
                <a:latin typeface="Times New Roman" panose="02020603050405020304" pitchFamily="18" charset="0"/>
                <a:cs typeface="Times New Roman" panose="02020603050405020304" pitchFamily="18" charset="0"/>
              </a:rPr>
              <a:t>setup_lighting(): </a:t>
            </a:r>
          </a:p>
          <a:p>
            <a:pPr marL="285750" indent="-285750">
              <a:buFont typeface="Arial" panose="020B0604020202020204" pitchFamily="34" charset="0"/>
              <a:buChar char="•"/>
            </a:pPr>
            <a:r>
              <a:rPr lang="en-IN" sz="1600" b="1" i="0" dirty="0">
                <a:effectLst/>
                <a:latin typeface="Times New Roman" panose="02020603050405020304" pitchFamily="18" charset="0"/>
                <a:cs typeface="Times New Roman" panose="02020603050405020304" pitchFamily="18" charset="0"/>
              </a:rPr>
              <a:t>glShadeModel(GL_SMOOTH):</a:t>
            </a:r>
            <a:r>
              <a:rPr lang="en-IN" sz="1600" dirty="0">
                <a:latin typeface="Times New Roman" panose="02020603050405020304" pitchFamily="18" charset="0"/>
                <a:cs typeface="Times New Roman" panose="02020603050405020304" pitchFamily="18" charset="0"/>
              </a:rPr>
              <a:t> </a:t>
            </a:r>
            <a:r>
              <a:rPr lang="en-IN" sz="1600" b="0" i="0" dirty="0">
                <a:effectLst/>
                <a:latin typeface="Times New Roman" panose="02020603050405020304" pitchFamily="18" charset="0"/>
                <a:cs typeface="Times New Roman" panose="02020603050405020304" pitchFamily="18" charset="0"/>
              </a:rPr>
              <a:t>Using a smooth shading (personal choice) as this is more artistically pleasing providing a smooth transition between different shades (Smooth </a:t>
            </a:r>
            <a:r>
              <a:rPr lang="en-IN" sz="1600" b="1" i="0" dirty="0">
                <a:effectLst/>
                <a:latin typeface="Times New Roman" panose="02020603050405020304" pitchFamily="18" charset="0"/>
                <a:cs typeface="Times New Roman" panose="02020603050405020304" pitchFamily="18" charset="0"/>
              </a:rPr>
              <a:t>shading interpolates colors across vertices</a:t>
            </a:r>
            <a:r>
              <a:rPr lang="en-IN" sz="1600" b="0" i="0" dirty="0">
                <a:effectLst/>
                <a:latin typeface="Times New Roman" panose="02020603050405020304" pitchFamily="18" charset="0"/>
                <a:cs typeface="Times New Roman" panose="02020603050405020304" pitchFamily="18" charset="0"/>
              </a:rPr>
              <a:t>).</a:t>
            </a:r>
          </a:p>
          <a:p>
            <a:pPr marL="285750" indent="-285750">
              <a:buFont typeface="Arial" panose="020B0604020202020204" pitchFamily="34" charset="0"/>
              <a:buChar char="•"/>
            </a:pPr>
            <a:endParaRPr lang="en-IN" sz="16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sz="1600" b="1" i="0" dirty="0">
                <a:effectLst/>
                <a:latin typeface="Times New Roman" panose="02020603050405020304" pitchFamily="18" charset="0"/>
                <a:cs typeface="Times New Roman" panose="02020603050405020304" pitchFamily="18" charset="0"/>
              </a:rPr>
              <a:t>glEnable(GL_LIGHTING): </a:t>
            </a:r>
            <a:r>
              <a:rPr lang="en-IN" sz="1600" i="0" dirty="0">
                <a:effectLst/>
                <a:latin typeface="Times New Roman" panose="02020603050405020304" pitchFamily="18" charset="0"/>
                <a:cs typeface="Times New Roman" panose="02020603050405020304" pitchFamily="18" charset="0"/>
              </a:rPr>
              <a:t>Setting lighting effects </a:t>
            </a:r>
            <a:r>
              <a:rPr lang="en-IN" sz="1600" b="0" i="0" dirty="0">
                <a:effectLst/>
                <a:latin typeface="Times New Roman" panose="02020603050405020304" pitchFamily="18" charset="0"/>
                <a:cs typeface="Times New Roman" panose="02020603050405020304" pitchFamily="18" charset="0"/>
              </a:rPr>
              <a:t>when rendering geometry.</a:t>
            </a:r>
          </a:p>
          <a:p>
            <a:endParaRPr lang="en-IN" sz="1600" dirty="0">
              <a:latin typeface="Times New Roman" panose="02020603050405020304" pitchFamily="18" charset="0"/>
              <a:cs typeface="Times New Roman" panose="02020603050405020304" pitchFamily="18" charset="0"/>
            </a:endParaRPr>
          </a:p>
          <a:p>
            <a:pPr algn="l">
              <a:buFont typeface="+mj-lt"/>
              <a:buAutoNum type="arabicPeriod"/>
            </a:pPr>
            <a:r>
              <a:rPr lang="en-IN" sz="1600" b="1" i="0" dirty="0">
                <a:effectLst/>
                <a:latin typeface="Times New Roman" panose="02020603050405020304" pitchFamily="18" charset="0"/>
                <a:cs typeface="Times New Roman" panose="02020603050405020304" pitchFamily="18" charset="0"/>
              </a:rPr>
              <a:t>Enable Light Source 0 and Depth Testing:</a:t>
            </a:r>
            <a:r>
              <a:rPr lang="en-IN" sz="1600" dirty="0">
                <a:latin typeface="Times New Roman" panose="02020603050405020304" pitchFamily="18" charset="0"/>
                <a:cs typeface="Times New Roman" panose="02020603050405020304" pitchFamily="18" charset="0"/>
              </a:rPr>
              <a:t> </a:t>
            </a:r>
            <a:r>
              <a:rPr lang="en-IN" sz="1600" b="0" i="0" dirty="0">
                <a:effectLst/>
                <a:latin typeface="Times New Roman" panose="02020603050405020304" pitchFamily="18" charset="0"/>
                <a:cs typeface="Times New Roman" panose="02020603050405020304" pitchFamily="18" charset="0"/>
              </a:rPr>
              <a:t>glEnable(GL_LIGHT0) enables the first light source (GL_LIGHT0) in OpenGL, allowing up to eight lights. glEnable(GL_DEPTH_TEST) enables depth testing, ensuring correct rendering order based on object distance.</a:t>
            </a:r>
          </a:p>
          <a:p>
            <a:pPr algn="l">
              <a:buFont typeface="+mj-lt"/>
              <a:buAutoNum type="arabicPeriod"/>
            </a:pPr>
            <a:endParaRPr lang="en-IN" sz="1600" dirty="0">
              <a:latin typeface="Times New Roman" panose="02020603050405020304" pitchFamily="18" charset="0"/>
              <a:cs typeface="Times New Roman" panose="02020603050405020304" pitchFamily="18" charset="0"/>
            </a:endParaRPr>
          </a:p>
          <a:p>
            <a:pPr algn="l">
              <a:buFont typeface="+mj-lt"/>
              <a:buAutoNum type="arabicPeriod"/>
            </a:pPr>
            <a:r>
              <a:rPr lang="en-IN" sz="1600" b="1" i="0" dirty="0">
                <a:effectLst/>
                <a:latin typeface="Times New Roman" panose="02020603050405020304" pitchFamily="18" charset="0"/>
                <a:cs typeface="Times New Roman" panose="02020603050405020304" pitchFamily="18" charset="0"/>
              </a:rPr>
              <a:t>Define Light Source Properties:</a:t>
            </a:r>
            <a:endParaRPr lang="en-IN" sz="1600" b="0" i="0" dirty="0">
              <a:effectLst/>
              <a:latin typeface="Times New Roman" panose="02020603050405020304" pitchFamily="18" charset="0"/>
              <a:cs typeface="Times New Roman" panose="02020603050405020304" pitchFamily="18" charset="0"/>
            </a:endParaRPr>
          </a:p>
          <a:p>
            <a:pPr marL="800100" lvl="1" indent="-342900" algn="l">
              <a:buAutoNum type="alphaLcPeriod"/>
            </a:pPr>
            <a:r>
              <a:rPr lang="en-IN" sz="1600" b="0" i="0" dirty="0">
                <a:effectLst/>
                <a:latin typeface="Times New Roman" panose="02020603050405020304" pitchFamily="18" charset="0"/>
                <a:cs typeface="Times New Roman" panose="02020603050405020304" pitchFamily="18" charset="0"/>
              </a:rPr>
              <a:t>Arrays light_position, light_ambient, light_diffuse, and light_specular define the homogeneous position and color components of light source 0.</a:t>
            </a:r>
          </a:p>
          <a:p>
            <a:pPr marL="800100" lvl="1" indent="-342900" algn="l">
              <a:buAutoNum type="alphaLcPeriod"/>
            </a:pPr>
            <a:r>
              <a:rPr lang="en-IN" sz="1600" b="0" i="0" dirty="0">
                <a:effectLst/>
                <a:latin typeface="Times New Roman" panose="02020603050405020304" pitchFamily="18" charset="0"/>
                <a:cs typeface="Times New Roman" panose="02020603050405020304" pitchFamily="18" charset="0"/>
              </a:rPr>
              <a:t>light_position represents the position of the light in homogeneous coordinates (x, y, z, w).</a:t>
            </a:r>
          </a:p>
          <a:p>
            <a:pPr marL="800100" lvl="1" indent="-342900" algn="l">
              <a:buAutoNum type="alphaLcPeriod"/>
            </a:pPr>
            <a:r>
              <a:rPr lang="en-IN" sz="1600" b="0" i="0" dirty="0">
                <a:effectLst/>
                <a:latin typeface="Times New Roman" panose="02020603050405020304" pitchFamily="18" charset="0"/>
                <a:cs typeface="Times New Roman" panose="02020603050405020304" pitchFamily="18" charset="0"/>
              </a:rPr>
              <a:t>light_ambient sets the ambient color of the light.</a:t>
            </a:r>
          </a:p>
          <a:p>
            <a:pPr marL="800100" lvl="1" indent="-342900" algn="l">
              <a:buAutoNum type="alphaLcPeriod"/>
            </a:pPr>
            <a:r>
              <a:rPr lang="en-IN" sz="1600" b="0" i="0" dirty="0">
                <a:effectLst/>
                <a:latin typeface="Times New Roman" panose="02020603050405020304" pitchFamily="18" charset="0"/>
                <a:cs typeface="Times New Roman" panose="02020603050405020304" pitchFamily="18" charset="0"/>
              </a:rPr>
              <a:t>light_diffuse defines the diffuse color of the light.</a:t>
            </a:r>
          </a:p>
          <a:p>
            <a:pPr marL="800100" lvl="1" indent="-342900" algn="l">
              <a:buAutoNum type="alphaLcPeriod"/>
            </a:pPr>
            <a:r>
              <a:rPr lang="en-IN" sz="1600" b="0" i="0" dirty="0">
                <a:effectLst/>
                <a:latin typeface="Times New Roman" panose="02020603050405020304" pitchFamily="18" charset="0"/>
                <a:cs typeface="Times New Roman" panose="02020603050405020304" pitchFamily="18" charset="0"/>
              </a:rPr>
              <a:t>light_specular specifies the specular color of the light.</a:t>
            </a:r>
          </a:p>
          <a:p>
            <a:pPr lvl="1" algn="l"/>
            <a:endParaRPr lang="en-IN" sz="1600" b="0" i="0" dirty="0">
              <a:effectLst/>
              <a:latin typeface="Times New Roman" panose="02020603050405020304" pitchFamily="18" charset="0"/>
              <a:cs typeface="Times New Roman" panose="02020603050405020304" pitchFamily="18" charset="0"/>
            </a:endParaRPr>
          </a:p>
          <a:p>
            <a:pPr algn="l">
              <a:buFont typeface="+mj-lt"/>
              <a:buAutoNum type="arabicPeriod"/>
            </a:pPr>
            <a:r>
              <a:rPr lang="en-IN" sz="1600" b="1" i="0" dirty="0">
                <a:effectLst/>
                <a:latin typeface="Times New Roman" panose="02020603050405020304" pitchFamily="18" charset="0"/>
                <a:cs typeface="Times New Roman" panose="02020603050405020304" pitchFamily="18" charset="0"/>
              </a:rPr>
              <a:t>Associate Light Properties with Light Source 0:</a:t>
            </a:r>
            <a:endParaRPr lang="en-IN" sz="1600" b="0" i="0" dirty="0">
              <a:effectLst/>
              <a:latin typeface="Times New Roman" panose="02020603050405020304" pitchFamily="18" charset="0"/>
              <a:cs typeface="Times New Roman" panose="02020603050405020304" pitchFamily="18" charset="0"/>
            </a:endParaRPr>
          </a:p>
          <a:p>
            <a:pPr marL="742950" lvl="1" indent="-285750" algn="l">
              <a:buFont typeface="+mj-lt"/>
              <a:buAutoNum type="arabicPeriod"/>
            </a:pPr>
            <a:r>
              <a:rPr lang="en-IN" sz="1600" b="0" i="0" dirty="0">
                <a:effectLst/>
                <a:latin typeface="Times New Roman" panose="02020603050405020304" pitchFamily="18" charset="0"/>
                <a:cs typeface="Times New Roman" panose="02020603050405020304" pitchFamily="18" charset="0"/>
              </a:rPr>
              <a:t>glLightfv(GL_LIGHT0, GL_POSITION, light_position) associates the position array with the position property of light source 0.</a:t>
            </a:r>
          </a:p>
          <a:p>
            <a:pPr marL="742950" lvl="1" indent="-285750" algn="l">
              <a:buFont typeface="+mj-lt"/>
              <a:buAutoNum type="arabicPeriod"/>
            </a:pPr>
            <a:r>
              <a:rPr lang="en-IN" sz="1600" b="0" i="0" dirty="0">
                <a:effectLst/>
                <a:latin typeface="Times New Roman" panose="02020603050405020304" pitchFamily="18" charset="0"/>
                <a:cs typeface="Times New Roman" panose="02020603050405020304" pitchFamily="18" charset="0"/>
              </a:rPr>
              <a:t>glLightfv(GL_LIGHT0, GL_AMBIENT, light_ambient) sets the ambient color of light source 0.</a:t>
            </a:r>
          </a:p>
          <a:p>
            <a:pPr marL="742950" lvl="1" indent="-285750" algn="l">
              <a:buFont typeface="+mj-lt"/>
              <a:buAutoNum type="arabicPeriod"/>
            </a:pPr>
            <a:r>
              <a:rPr lang="en-IN" sz="1600" b="0" i="0" dirty="0">
                <a:effectLst/>
                <a:latin typeface="Times New Roman" panose="02020603050405020304" pitchFamily="18" charset="0"/>
                <a:cs typeface="Times New Roman" panose="02020603050405020304" pitchFamily="18" charset="0"/>
              </a:rPr>
              <a:t>glLightfv(GL_LIGHT0, GL_DIFFUSE, light_diffuse) configures the diffuse color of light source 0.</a:t>
            </a:r>
          </a:p>
          <a:p>
            <a:pPr marL="742950" lvl="1" indent="-285750" algn="l">
              <a:buFont typeface="+mj-lt"/>
              <a:buAutoNum type="arabicPeriod"/>
            </a:pPr>
            <a:r>
              <a:rPr lang="en-IN" sz="1600" b="0" i="0" dirty="0">
                <a:effectLst/>
                <a:latin typeface="Times New Roman" panose="02020603050405020304" pitchFamily="18" charset="0"/>
                <a:cs typeface="Times New Roman" panose="02020603050405020304" pitchFamily="18" charset="0"/>
              </a:rPr>
              <a:t>glLightfv(GL_LIGHT0, GL_SPECULAR, light_specular) defines the specular color of light source 0.</a:t>
            </a:r>
          </a:p>
          <a:p>
            <a:endParaRPr lang="en-IN" sz="1600"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B0182955-F30E-8DE5-F15C-E6ED4A0FA3E3}"/>
              </a:ext>
            </a:extLst>
          </p:cNvPr>
          <p:cNvSpPr txBox="1"/>
          <p:nvPr/>
        </p:nvSpPr>
        <p:spPr>
          <a:xfrm>
            <a:off x="7441659" y="1584101"/>
            <a:ext cx="4572001" cy="4401205"/>
          </a:xfrm>
          <a:prstGeom prst="rect">
            <a:avLst/>
          </a:prstGeom>
          <a:solidFill>
            <a:schemeClr val="tx1"/>
          </a:solidFill>
        </p:spPr>
        <p:txBody>
          <a:bodyPr wrap="square" rtlCol="0">
            <a:spAutoFit/>
          </a:bodyPr>
          <a:lstStyle/>
          <a:p>
            <a:r>
              <a:rPr lang="en-IN" sz="1400" b="0" dirty="0">
                <a:solidFill>
                  <a:srgbClr val="569CD6"/>
                </a:solidFill>
                <a:effectLst/>
                <a:latin typeface="Menlo" panose="020B0609030804020204" pitchFamily="49" charset="0"/>
              </a:rPr>
              <a:t>def</a:t>
            </a:r>
            <a:r>
              <a:rPr lang="en-IN" sz="1400" b="0" dirty="0">
                <a:solidFill>
                  <a:srgbClr val="D4D4D4"/>
                </a:solidFill>
                <a:effectLst/>
                <a:latin typeface="Menlo" panose="020B0609030804020204" pitchFamily="49" charset="0"/>
              </a:rPr>
              <a:t> </a:t>
            </a:r>
            <a:r>
              <a:rPr lang="en-IN" sz="1400" b="0" dirty="0">
                <a:solidFill>
                  <a:srgbClr val="DCDCAA"/>
                </a:solidFill>
                <a:effectLst/>
                <a:latin typeface="Menlo" panose="020B0609030804020204" pitchFamily="49" charset="0"/>
              </a:rPr>
              <a:t>setup_lighting</a:t>
            </a:r>
            <a:r>
              <a:rPr lang="en-IN" sz="1400" b="0" dirty="0">
                <a:solidFill>
                  <a:srgbClr val="D4D4D4"/>
                </a:solidFill>
                <a:effectLst/>
                <a:latin typeface="Menlo" panose="020B0609030804020204" pitchFamily="49" charset="0"/>
              </a:rPr>
              <a:t>():</a:t>
            </a:r>
          </a:p>
          <a:p>
            <a:r>
              <a:rPr lang="en-IN" sz="1400" b="0" dirty="0">
                <a:solidFill>
                  <a:srgbClr val="D4D4D4"/>
                </a:solidFill>
                <a:effectLst/>
                <a:latin typeface="Menlo" panose="020B0609030804020204" pitchFamily="49" charset="0"/>
              </a:rPr>
              <a:t>glShadeModel(GL_SMOOTH)</a:t>
            </a:r>
          </a:p>
          <a:p>
            <a:r>
              <a:rPr lang="en-IN" sz="1400" b="0" dirty="0">
                <a:solidFill>
                  <a:srgbClr val="D4D4D4"/>
                </a:solidFill>
                <a:effectLst/>
                <a:latin typeface="Menlo" panose="020B0609030804020204" pitchFamily="49" charset="0"/>
              </a:rPr>
              <a:t>glEnable(GL_LIGHTING)</a:t>
            </a:r>
          </a:p>
          <a:p>
            <a:r>
              <a:rPr lang="en-IN" sz="1400" b="0" dirty="0">
                <a:solidFill>
                  <a:srgbClr val="D4D4D4"/>
                </a:solidFill>
                <a:effectLst/>
                <a:latin typeface="Menlo" panose="020B0609030804020204" pitchFamily="49" charset="0"/>
              </a:rPr>
              <a:t>glEnable(GL_LIGHT0)</a:t>
            </a:r>
          </a:p>
          <a:p>
            <a:r>
              <a:rPr lang="en-IN" sz="1400" b="0" dirty="0">
                <a:solidFill>
                  <a:srgbClr val="D4D4D4"/>
                </a:solidFill>
                <a:effectLst/>
                <a:latin typeface="Menlo" panose="020B0609030804020204" pitchFamily="49" charset="0"/>
              </a:rPr>
              <a:t>glEnable(GL_DEPTH_TEST)</a:t>
            </a:r>
          </a:p>
          <a:p>
            <a:br>
              <a:rPr lang="en-IN" sz="1400" b="0" dirty="0">
                <a:solidFill>
                  <a:srgbClr val="D4D4D4"/>
                </a:solidFill>
                <a:effectLst/>
                <a:latin typeface="Menlo" panose="020B0609030804020204" pitchFamily="49" charset="0"/>
              </a:rPr>
            </a:br>
            <a:r>
              <a:rPr lang="en-IN" sz="1400" b="0" dirty="0">
                <a:solidFill>
                  <a:srgbClr val="9CDCFE"/>
                </a:solidFill>
                <a:effectLst/>
                <a:latin typeface="Menlo" panose="020B0609030804020204" pitchFamily="49" charset="0"/>
              </a:rPr>
              <a:t>light_position</a:t>
            </a:r>
            <a:r>
              <a:rPr lang="en-IN" sz="1400" b="0" dirty="0">
                <a:solidFill>
                  <a:srgbClr val="D4D4D4"/>
                </a:solidFill>
                <a:effectLst/>
                <a:latin typeface="Menlo" panose="020B0609030804020204" pitchFamily="49" charset="0"/>
              </a:rPr>
              <a:t> = [</a:t>
            </a:r>
            <a:r>
              <a:rPr lang="en-IN" sz="1400" b="0" dirty="0">
                <a:solidFill>
                  <a:srgbClr val="B5CEA8"/>
                </a:solidFill>
                <a:effectLst/>
                <a:latin typeface="Menlo" panose="020B0609030804020204" pitchFamily="49" charset="0"/>
              </a:rPr>
              <a:t>5.0</a:t>
            </a:r>
            <a:r>
              <a:rPr lang="en-IN" sz="1400" b="0" dirty="0">
                <a:solidFill>
                  <a:srgbClr val="D4D4D4"/>
                </a:solidFill>
                <a:effectLst/>
                <a:latin typeface="Menlo" panose="020B0609030804020204" pitchFamily="49" charset="0"/>
              </a:rPr>
              <a:t>, </a:t>
            </a:r>
            <a:r>
              <a:rPr lang="en-IN" sz="1400" b="0" dirty="0">
                <a:solidFill>
                  <a:srgbClr val="B5CEA8"/>
                </a:solidFill>
                <a:effectLst/>
                <a:latin typeface="Menlo" panose="020B0609030804020204" pitchFamily="49" charset="0"/>
              </a:rPr>
              <a:t>5.0</a:t>
            </a:r>
            <a:r>
              <a:rPr lang="en-IN" sz="1400" b="0" dirty="0">
                <a:solidFill>
                  <a:srgbClr val="D4D4D4"/>
                </a:solidFill>
                <a:effectLst/>
                <a:latin typeface="Menlo" panose="020B0609030804020204" pitchFamily="49" charset="0"/>
              </a:rPr>
              <a:t>, </a:t>
            </a:r>
            <a:r>
              <a:rPr lang="en-IN" sz="1400" b="0" dirty="0">
                <a:solidFill>
                  <a:srgbClr val="B5CEA8"/>
                </a:solidFill>
                <a:effectLst/>
                <a:latin typeface="Menlo" panose="020B0609030804020204" pitchFamily="49" charset="0"/>
              </a:rPr>
              <a:t>5.0</a:t>
            </a:r>
            <a:r>
              <a:rPr lang="en-IN" sz="1400" b="0" dirty="0">
                <a:solidFill>
                  <a:srgbClr val="D4D4D4"/>
                </a:solidFill>
                <a:effectLst/>
                <a:latin typeface="Menlo" panose="020B0609030804020204" pitchFamily="49" charset="0"/>
              </a:rPr>
              <a:t>, </a:t>
            </a:r>
            <a:r>
              <a:rPr lang="en-IN" sz="1400" b="0" dirty="0">
                <a:solidFill>
                  <a:srgbClr val="B5CEA8"/>
                </a:solidFill>
                <a:effectLst/>
                <a:latin typeface="Menlo" panose="020B0609030804020204" pitchFamily="49" charset="0"/>
              </a:rPr>
              <a:t>1.0</a:t>
            </a:r>
            <a:r>
              <a:rPr lang="en-IN" sz="1400" b="0" dirty="0">
                <a:solidFill>
                  <a:srgbClr val="D4D4D4"/>
                </a:solidFill>
                <a:effectLst/>
                <a:latin typeface="Menlo" panose="020B0609030804020204" pitchFamily="49" charset="0"/>
              </a:rPr>
              <a:t>]</a:t>
            </a:r>
          </a:p>
          <a:p>
            <a:r>
              <a:rPr lang="en-IN" sz="1400" b="0" dirty="0">
                <a:solidFill>
                  <a:srgbClr val="9CDCFE"/>
                </a:solidFill>
                <a:effectLst/>
                <a:latin typeface="Menlo" panose="020B0609030804020204" pitchFamily="49" charset="0"/>
              </a:rPr>
              <a:t>light_ambient</a:t>
            </a:r>
            <a:r>
              <a:rPr lang="en-IN" sz="1400" b="0" dirty="0">
                <a:solidFill>
                  <a:srgbClr val="D4D4D4"/>
                </a:solidFill>
                <a:effectLst/>
                <a:latin typeface="Menlo" panose="020B0609030804020204" pitchFamily="49" charset="0"/>
              </a:rPr>
              <a:t> = [</a:t>
            </a:r>
            <a:r>
              <a:rPr lang="en-IN" sz="1400" b="0" dirty="0">
                <a:solidFill>
                  <a:srgbClr val="B5CEA8"/>
                </a:solidFill>
                <a:effectLst/>
                <a:latin typeface="Menlo" panose="020B0609030804020204" pitchFamily="49" charset="0"/>
              </a:rPr>
              <a:t>0.25</a:t>
            </a:r>
            <a:r>
              <a:rPr lang="en-IN" sz="1400" b="0" dirty="0">
                <a:solidFill>
                  <a:srgbClr val="D4D4D4"/>
                </a:solidFill>
                <a:effectLst/>
                <a:latin typeface="Menlo" panose="020B0609030804020204" pitchFamily="49" charset="0"/>
              </a:rPr>
              <a:t>, </a:t>
            </a:r>
            <a:r>
              <a:rPr lang="en-IN" sz="1400" b="0" dirty="0">
                <a:solidFill>
                  <a:srgbClr val="B5CEA8"/>
                </a:solidFill>
                <a:effectLst/>
                <a:latin typeface="Menlo" panose="020B0609030804020204" pitchFamily="49" charset="0"/>
              </a:rPr>
              <a:t>0.25</a:t>
            </a:r>
            <a:r>
              <a:rPr lang="en-IN" sz="1400" b="0" dirty="0">
                <a:solidFill>
                  <a:srgbClr val="D4D4D4"/>
                </a:solidFill>
                <a:effectLst/>
                <a:latin typeface="Menlo" panose="020B0609030804020204" pitchFamily="49" charset="0"/>
              </a:rPr>
              <a:t>, </a:t>
            </a:r>
            <a:r>
              <a:rPr lang="en-IN" sz="1400" b="0" dirty="0">
                <a:solidFill>
                  <a:srgbClr val="B5CEA8"/>
                </a:solidFill>
                <a:effectLst/>
                <a:latin typeface="Menlo" panose="020B0609030804020204" pitchFamily="49" charset="0"/>
              </a:rPr>
              <a:t>0.25</a:t>
            </a:r>
            <a:r>
              <a:rPr lang="en-IN" sz="1400" b="0" dirty="0">
                <a:solidFill>
                  <a:srgbClr val="D4D4D4"/>
                </a:solidFill>
                <a:effectLst/>
                <a:latin typeface="Menlo" panose="020B0609030804020204" pitchFamily="49" charset="0"/>
              </a:rPr>
              <a:t>, </a:t>
            </a:r>
            <a:r>
              <a:rPr lang="en-IN" sz="1400" b="0" dirty="0">
                <a:solidFill>
                  <a:srgbClr val="B5CEA8"/>
                </a:solidFill>
                <a:effectLst/>
                <a:latin typeface="Menlo" panose="020B0609030804020204" pitchFamily="49" charset="0"/>
              </a:rPr>
              <a:t>1.0</a:t>
            </a:r>
            <a:r>
              <a:rPr lang="en-IN" sz="1400" b="0" dirty="0">
                <a:solidFill>
                  <a:srgbClr val="D4D4D4"/>
                </a:solidFill>
                <a:effectLst/>
                <a:latin typeface="Menlo" panose="020B0609030804020204" pitchFamily="49" charset="0"/>
              </a:rPr>
              <a:t>]</a:t>
            </a:r>
          </a:p>
          <a:p>
            <a:r>
              <a:rPr lang="en-IN" sz="1400" b="0" dirty="0">
                <a:solidFill>
                  <a:srgbClr val="9CDCFE"/>
                </a:solidFill>
                <a:effectLst/>
                <a:latin typeface="Menlo" panose="020B0609030804020204" pitchFamily="49" charset="0"/>
              </a:rPr>
              <a:t>light_diffuse</a:t>
            </a:r>
            <a:r>
              <a:rPr lang="en-IN" sz="1400" b="0" dirty="0">
                <a:solidFill>
                  <a:srgbClr val="D4D4D4"/>
                </a:solidFill>
                <a:effectLst/>
                <a:latin typeface="Menlo" panose="020B0609030804020204" pitchFamily="49" charset="0"/>
              </a:rPr>
              <a:t> = [</a:t>
            </a:r>
            <a:r>
              <a:rPr lang="en-IN" sz="1400" b="0" dirty="0">
                <a:solidFill>
                  <a:srgbClr val="B5CEA8"/>
                </a:solidFill>
                <a:effectLst/>
                <a:latin typeface="Menlo" panose="020B0609030804020204" pitchFamily="49" charset="0"/>
              </a:rPr>
              <a:t>1.0</a:t>
            </a:r>
            <a:r>
              <a:rPr lang="en-IN" sz="1400" b="0" dirty="0">
                <a:solidFill>
                  <a:srgbClr val="D4D4D4"/>
                </a:solidFill>
                <a:effectLst/>
                <a:latin typeface="Menlo" panose="020B0609030804020204" pitchFamily="49" charset="0"/>
              </a:rPr>
              <a:t>, </a:t>
            </a:r>
            <a:r>
              <a:rPr lang="en-IN" sz="1400" b="0" dirty="0">
                <a:solidFill>
                  <a:srgbClr val="B5CEA8"/>
                </a:solidFill>
                <a:effectLst/>
                <a:latin typeface="Menlo" panose="020B0609030804020204" pitchFamily="49" charset="0"/>
              </a:rPr>
              <a:t>1.0</a:t>
            </a:r>
            <a:r>
              <a:rPr lang="en-IN" sz="1400" b="0" dirty="0">
                <a:solidFill>
                  <a:srgbClr val="D4D4D4"/>
                </a:solidFill>
                <a:effectLst/>
                <a:latin typeface="Menlo" panose="020B0609030804020204" pitchFamily="49" charset="0"/>
              </a:rPr>
              <a:t>, </a:t>
            </a:r>
            <a:r>
              <a:rPr lang="en-IN" sz="1400" b="0" dirty="0">
                <a:solidFill>
                  <a:srgbClr val="B5CEA8"/>
                </a:solidFill>
                <a:effectLst/>
                <a:latin typeface="Menlo" panose="020B0609030804020204" pitchFamily="49" charset="0"/>
              </a:rPr>
              <a:t>1.0</a:t>
            </a:r>
            <a:r>
              <a:rPr lang="en-IN" sz="1400" b="0" dirty="0">
                <a:solidFill>
                  <a:srgbClr val="D4D4D4"/>
                </a:solidFill>
                <a:effectLst/>
                <a:latin typeface="Menlo" panose="020B0609030804020204" pitchFamily="49" charset="0"/>
              </a:rPr>
              <a:t>, </a:t>
            </a:r>
            <a:r>
              <a:rPr lang="en-IN" sz="1400" b="0" dirty="0">
                <a:solidFill>
                  <a:srgbClr val="B5CEA8"/>
                </a:solidFill>
                <a:effectLst/>
                <a:latin typeface="Menlo" panose="020B0609030804020204" pitchFamily="49" charset="0"/>
              </a:rPr>
              <a:t>1.0</a:t>
            </a:r>
            <a:r>
              <a:rPr lang="en-IN" sz="1400" b="0" dirty="0">
                <a:solidFill>
                  <a:srgbClr val="D4D4D4"/>
                </a:solidFill>
                <a:effectLst/>
                <a:latin typeface="Menlo" panose="020B0609030804020204" pitchFamily="49" charset="0"/>
              </a:rPr>
              <a:t>]</a:t>
            </a:r>
          </a:p>
          <a:p>
            <a:r>
              <a:rPr lang="en-IN" sz="1400" b="0" dirty="0">
                <a:solidFill>
                  <a:srgbClr val="9CDCFE"/>
                </a:solidFill>
                <a:effectLst/>
                <a:latin typeface="Menlo" panose="020B0609030804020204" pitchFamily="49" charset="0"/>
              </a:rPr>
              <a:t>light_specular</a:t>
            </a:r>
            <a:r>
              <a:rPr lang="en-IN" sz="1400" b="0" dirty="0">
                <a:solidFill>
                  <a:srgbClr val="D4D4D4"/>
                </a:solidFill>
                <a:effectLst/>
                <a:latin typeface="Menlo" panose="020B0609030804020204" pitchFamily="49" charset="0"/>
              </a:rPr>
              <a:t> = [</a:t>
            </a:r>
            <a:r>
              <a:rPr lang="en-IN" sz="1400" b="0" dirty="0">
                <a:solidFill>
                  <a:srgbClr val="B5CEA8"/>
                </a:solidFill>
                <a:effectLst/>
                <a:latin typeface="Menlo" panose="020B0609030804020204" pitchFamily="49" charset="0"/>
              </a:rPr>
              <a:t>1.0</a:t>
            </a:r>
            <a:r>
              <a:rPr lang="en-IN" sz="1400" b="0" dirty="0">
                <a:solidFill>
                  <a:srgbClr val="D4D4D4"/>
                </a:solidFill>
                <a:effectLst/>
                <a:latin typeface="Menlo" panose="020B0609030804020204" pitchFamily="49" charset="0"/>
              </a:rPr>
              <a:t>, </a:t>
            </a:r>
            <a:r>
              <a:rPr lang="en-IN" sz="1400" b="0" dirty="0">
                <a:solidFill>
                  <a:srgbClr val="B5CEA8"/>
                </a:solidFill>
                <a:effectLst/>
                <a:latin typeface="Menlo" panose="020B0609030804020204" pitchFamily="49" charset="0"/>
              </a:rPr>
              <a:t>1.0</a:t>
            </a:r>
            <a:r>
              <a:rPr lang="en-IN" sz="1400" b="0" dirty="0">
                <a:solidFill>
                  <a:srgbClr val="D4D4D4"/>
                </a:solidFill>
                <a:effectLst/>
                <a:latin typeface="Menlo" panose="020B0609030804020204" pitchFamily="49" charset="0"/>
              </a:rPr>
              <a:t>, </a:t>
            </a:r>
            <a:r>
              <a:rPr lang="en-IN" sz="1400" b="0" dirty="0">
                <a:solidFill>
                  <a:srgbClr val="B5CEA8"/>
                </a:solidFill>
                <a:effectLst/>
                <a:latin typeface="Menlo" panose="020B0609030804020204" pitchFamily="49" charset="0"/>
              </a:rPr>
              <a:t>1.0</a:t>
            </a:r>
            <a:r>
              <a:rPr lang="en-IN" sz="1400" b="0" dirty="0">
                <a:solidFill>
                  <a:srgbClr val="D4D4D4"/>
                </a:solidFill>
                <a:effectLst/>
                <a:latin typeface="Menlo" panose="020B0609030804020204" pitchFamily="49" charset="0"/>
              </a:rPr>
              <a:t>, </a:t>
            </a:r>
            <a:r>
              <a:rPr lang="en-IN" sz="1400" b="0" dirty="0">
                <a:solidFill>
                  <a:srgbClr val="B5CEA8"/>
                </a:solidFill>
                <a:effectLst/>
                <a:latin typeface="Menlo" panose="020B0609030804020204" pitchFamily="49" charset="0"/>
              </a:rPr>
              <a:t>1.0</a:t>
            </a:r>
            <a:r>
              <a:rPr lang="en-IN" sz="1400" b="0" dirty="0">
                <a:solidFill>
                  <a:srgbClr val="D4D4D4"/>
                </a:solidFill>
                <a:effectLst/>
                <a:latin typeface="Menlo" panose="020B0609030804020204" pitchFamily="49" charset="0"/>
              </a:rPr>
              <a:t>]</a:t>
            </a:r>
          </a:p>
          <a:p>
            <a:br>
              <a:rPr lang="en-IN" sz="1400" b="0" dirty="0">
                <a:solidFill>
                  <a:srgbClr val="D4D4D4"/>
                </a:solidFill>
                <a:effectLst/>
                <a:latin typeface="Menlo" panose="020B0609030804020204" pitchFamily="49" charset="0"/>
              </a:rPr>
            </a:br>
            <a:r>
              <a:rPr lang="en-IN" sz="1400" b="0" dirty="0">
                <a:solidFill>
                  <a:srgbClr val="D4D4D4"/>
                </a:solidFill>
                <a:effectLst/>
                <a:latin typeface="Menlo" panose="020B0609030804020204" pitchFamily="49" charset="0"/>
              </a:rPr>
              <a:t>glLightfv(GL_LIGHT0, GL_POSITION, </a:t>
            </a:r>
            <a:r>
              <a:rPr lang="en-IN" sz="1400" b="0" dirty="0">
                <a:solidFill>
                  <a:srgbClr val="9CDCFE"/>
                </a:solidFill>
                <a:effectLst/>
                <a:latin typeface="Menlo" panose="020B0609030804020204" pitchFamily="49" charset="0"/>
              </a:rPr>
              <a:t>light_position</a:t>
            </a:r>
            <a:r>
              <a:rPr lang="en-IN" sz="1400" b="0" dirty="0">
                <a:solidFill>
                  <a:srgbClr val="D4D4D4"/>
                </a:solidFill>
                <a:effectLst/>
                <a:latin typeface="Menlo" panose="020B0609030804020204" pitchFamily="49" charset="0"/>
              </a:rPr>
              <a:t>)</a:t>
            </a:r>
          </a:p>
          <a:p>
            <a:r>
              <a:rPr lang="en-IN" sz="1400" b="0" dirty="0">
                <a:solidFill>
                  <a:srgbClr val="D4D4D4"/>
                </a:solidFill>
                <a:effectLst/>
                <a:latin typeface="Menlo" panose="020B0609030804020204" pitchFamily="49" charset="0"/>
              </a:rPr>
              <a:t>glLightfv(GL_LIGHT0, GL_AMBIENT, </a:t>
            </a:r>
            <a:r>
              <a:rPr lang="en-IN" sz="1400" b="0" dirty="0">
                <a:solidFill>
                  <a:srgbClr val="9CDCFE"/>
                </a:solidFill>
                <a:effectLst/>
                <a:latin typeface="Menlo" panose="020B0609030804020204" pitchFamily="49" charset="0"/>
              </a:rPr>
              <a:t>light_ambient</a:t>
            </a:r>
            <a:r>
              <a:rPr lang="en-IN" sz="1400" b="0" dirty="0">
                <a:solidFill>
                  <a:srgbClr val="D4D4D4"/>
                </a:solidFill>
                <a:effectLst/>
                <a:latin typeface="Menlo" panose="020B0609030804020204" pitchFamily="49" charset="0"/>
              </a:rPr>
              <a:t>)</a:t>
            </a:r>
          </a:p>
          <a:p>
            <a:r>
              <a:rPr lang="en-IN" sz="1400" b="0" dirty="0">
                <a:solidFill>
                  <a:srgbClr val="D4D4D4"/>
                </a:solidFill>
                <a:effectLst/>
                <a:latin typeface="Menlo" panose="020B0609030804020204" pitchFamily="49" charset="0"/>
              </a:rPr>
              <a:t>glLightfv(GL_LIGHT0, GL_DIFFUSE, </a:t>
            </a:r>
            <a:r>
              <a:rPr lang="en-IN" sz="1400" b="0" dirty="0">
                <a:solidFill>
                  <a:srgbClr val="9CDCFE"/>
                </a:solidFill>
                <a:effectLst/>
                <a:latin typeface="Menlo" panose="020B0609030804020204" pitchFamily="49" charset="0"/>
              </a:rPr>
              <a:t>light_diffuse</a:t>
            </a:r>
            <a:r>
              <a:rPr lang="en-IN" sz="1400" b="0" dirty="0">
                <a:solidFill>
                  <a:srgbClr val="D4D4D4"/>
                </a:solidFill>
                <a:effectLst/>
                <a:latin typeface="Menlo" panose="020B0609030804020204" pitchFamily="49" charset="0"/>
              </a:rPr>
              <a:t>)</a:t>
            </a:r>
          </a:p>
          <a:p>
            <a:r>
              <a:rPr lang="en-IN" sz="1400" b="0" dirty="0">
                <a:solidFill>
                  <a:srgbClr val="D4D4D4"/>
                </a:solidFill>
                <a:effectLst/>
                <a:latin typeface="Menlo" panose="020B0609030804020204" pitchFamily="49" charset="0"/>
              </a:rPr>
              <a:t>glLightfv(GL_LIGHT0, GL_SPECULAR, </a:t>
            </a:r>
            <a:r>
              <a:rPr lang="en-IN" sz="1400" b="0" dirty="0">
                <a:solidFill>
                  <a:srgbClr val="9CDCFE"/>
                </a:solidFill>
                <a:effectLst/>
                <a:latin typeface="Menlo" panose="020B0609030804020204" pitchFamily="49" charset="0"/>
              </a:rPr>
              <a:t>light_specular</a:t>
            </a:r>
            <a:r>
              <a:rPr lang="en-IN" sz="1400" b="0" dirty="0">
                <a:solidFill>
                  <a:srgbClr val="D4D4D4"/>
                </a:solidFill>
                <a:effectLst/>
                <a:latin typeface="Menlo" panose="020B0609030804020204" pitchFamily="49" charset="0"/>
              </a:rPr>
              <a:t>)</a:t>
            </a:r>
          </a:p>
          <a:p>
            <a:endParaRPr lang="en-US" sz="1400" dirty="0"/>
          </a:p>
        </p:txBody>
      </p:sp>
    </p:spTree>
    <p:extLst>
      <p:ext uri="{BB962C8B-B14F-4D97-AF65-F5344CB8AC3E}">
        <p14:creationId xmlns:p14="http://schemas.microsoft.com/office/powerpoint/2010/main" val="5320863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363A58D-CC35-96D6-7795-CF4F912F8D18}"/>
              </a:ext>
            </a:extLst>
          </p:cNvPr>
          <p:cNvSpPr txBox="1"/>
          <p:nvPr/>
        </p:nvSpPr>
        <p:spPr>
          <a:xfrm>
            <a:off x="178341" y="794425"/>
            <a:ext cx="6593522"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solidFill>
                  <a:srgbClr val="00B050"/>
                </a:solidFill>
                <a:latin typeface="Times New Roman"/>
                <a:cs typeface="Times New Roman"/>
              </a:rPr>
              <a:t>Coding Details</a:t>
            </a:r>
          </a:p>
        </p:txBody>
      </p:sp>
      <p:sp>
        <p:nvSpPr>
          <p:cNvPr id="2" name="Rectangle 1">
            <a:extLst>
              <a:ext uri="{FF2B5EF4-FFF2-40B4-BE49-F238E27FC236}">
                <a16:creationId xmlns:a16="http://schemas.microsoft.com/office/drawing/2014/main" id="{D7CB7228-B47F-24D2-839E-F9ABFAB53C8A}"/>
              </a:ext>
            </a:extLst>
          </p:cNvPr>
          <p:cNvSpPr/>
          <p:nvPr/>
        </p:nvSpPr>
        <p:spPr>
          <a:xfrm>
            <a:off x="-1" y="-1"/>
            <a:ext cx="12191999" cy="616085"/>
          </a:xfrm>
          <a:prstGeom prst="rect">
            <a:avLst/>
          </a:prstGeom>
          <a:solidFill>
            <a:schemeClr val="accent5">
              <a:lumMod val="40000"/>
              <a:lumOff val="6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sz="2800" b="1" dirty="0">
                <a:solidFill>
                  <a:schemeClr val="tx1"/>
                </a:solidFill>
                <a:latin typeface="Times New Roman"/>
                <a:cs typeface="Calibri"/>
              </a:rPr>
              <a:t>  Review                                                                                                          </a:t>
            </a:r>
            <a:r>
              <a:rPr lang="en-US" sz="2000" b="1" dirty="0">
                <a:solidFill>
                  <a:schemeClr val="tx1"/>
                </a:solidFill>
                <a:latin typeface="Times New Roman"/>
                <a:cs typeface="Calibri"/>
              </a:rPr>
              <a:t>02-01-2024</a:t>
            </a:r>
          </a:p>
        </p:txBody>
      </p:sp>
      <p:sp>
        <p:nvSpPr>
          <p:cNvPr id="8" name="TextBox 7">
            <a:extLst>
              <a:ext uri="{FF2B5EF4-FFF2-40B4-BE49-F238E27FC236}">
                <a16:creationId xmlns:a16="http://schemas.microsoft.com/office/drawing/2014/main" id="{1C2B9191-9F47-E618-B2CA-2C3D930CA98F}"/>
              </a:ext>
            </a:extLst>
          </p:cNvPr>
          <p:cNvSpPr txBox="1"/>
          <p:nvPr/>
        </p:nvSpPr>
        <p:spPr>
          <a:xfrm>
            <a:off x="178340" y="1256090"/>
            <a:ext cx="7263317" cy="3416320"/>
          </a:xfrm>
          <a:prstGeom prst="rect">
            <a:avLst/>
          </a:prstGeom>
          <a:noFill/>
        </p:spPr>
        <p:txBody>
          <a:bodyPr wrap="square" rtlCol="0">
            <a:spAutoFit/>
          </a:bodyPr>
          <a:lstStyle/>
          <a:p>
            <a:r>
              <a:rPr lang="en-US" sz="2000" b="1" dirty="0">
                <a:solidFill>
                  <a:srgbClr val="0023FF"/>
                </a:solidFill>
                <a:latin typeface="Times New Roman" panose="02020603050405020304" pitchFamily="18" charset="0"/>
                <a:cs typeface="Times New Roman" panose="02020603050405020304" pitchFamily="18" charset="0"/>
              </a:rPr>
              <a:t>setup_lighting(): </a:t>
            </a:r>
            <a:endParaRPr lang="en-IN" sz="1600" b="0" i="0" dirty="0">
              <a:effectLst/>
              <a:latin typeface="Times New Roman" panose="02020603050405020304" pitchFamily="18" charset="0"/>
              <a:cs typeface="Times New Roman" panose="02020603050405020304" pitchFamily="18" charset="0"/>
            </a:endParaRPr>
          </a:p>
          <a:p>
            <a:pPr algn="l"/>
            <a:r>
              <a:rPr lang="en-IN" sz="1600" b="1" i="0" dirty="0">
                <a:effectLst/>
                <a:latin typeface="Times New Roman" panose="02020603050405020304" pitchFamily="18" charset="0"/>
                <a:cs typeface="Times New Roman" panose="02020603050405020304" pitchFamily="18" charset="0"/>
              </a:rPr>
              <a:t>3. Associate Light Properties with Light Source 0:</a:t>
            </a:r>
            <a:endParaRPr lang="en-IN" sz="1600" b="0" i="0" dirty="0">
              <a:effectLst/>
              <a:latin typeface="Times New Roman" panose="02020603050405020304" pitchFamily="18" charset="0"/>
              <a:cs typeface="Times New Roman" panose="02020603050405020304" pitchFamily="18" charset="0"/>
            </a:endParaRPr>
          </a:p>
          <a:p>
            <a:pPr marL="800100" lvl="1" indent="-342900" algn="l">
              <a:buAutoNum type="alphaLcPeriod"/>
            </a:pPr>
            <a:r>
              <a:rPr lang="en-IN" sz="1600" b="0" i="0" dirty="0">
                <a:effectLst/>
                <a:latin typeface="Times New Roman" panose="02020603050405020304" pitchFamily="18" charset="0"/>
                <a:cs typeface="Times New Roman" panose="02020603050405020304" pitchFamily="18" charset="0"/>
              </a:rPr>
              <a:t>glLightfv(GL_LIGHT0, GL_POSITION, light_position) associates the position array with the position property of light source 0.</a:t>
            </a:r>
          </a:p>
          <a:p>
            <a:pPr marL="800100" lvl="1" indent="-342900" algn="l">
              <a:buAutoNum type="alphaLcPeriod"/>
            </a:pPr>
            <a:r>
              <a:rPr lang="en-IN" sz="1600" b="0" i="0" dirty="0">
                <a:effectLst/>
                <a:latin typeface="Times New Roman" panose="02020603050405020304" pitchFamily="18" charset="0"/>
                <a:cs typeface="Times New Roman" panose="02020603050405020304" pitchFamily="18" charset="0"/>
              </a:rPr>
              <a:t>glLightfv(GL_LIGHT0, GL_AMBIENT, light_ambient) sets the ambient color of light source 0.</a:t>
            </a:r>
          </a:p>
          <a:p>
            <a:pPr marL="800100" lvl="1" indent="-342900" algn="l">
              <a:buAutoNum type="alphaLcPeriod"/>
            </a:pPr>
            <a:r>
              <a:rPr lang="en-IN" sz="1600" b="0" i="0" dirty="0">
                <a:effectLst/>
                <a:latin typeface="Times New Roman" panose="02020603050405020304" pitchFamily="18" charset="0"/>
                <a:cs typeface="Times New Roman" panose="02020603050405020304" pitchFamily="18" charset="0"/>
              </a:rPr>
              <a:t>glLightfv(GL_LIGHT0, GL_DIFFUSE, light_diffuse) configures the diffuse color of light source 0.</a:t>
            </a:r>
          </a:p>
          <a:p>
            <a:pPr marL="800100" lvl="1" indent="-342900" algn="l">
              <a:buAutoNum type="alphaLcPeriod"/>
            </a:pPr>
            <a:r>
              <a:rPr lang="en-IN" sz="1600" b="0" i="0" dirty="0">
                <a:effectLst/>
                <a:latin typeface="Times New Roman" panose="02020603050405020304" pitchFamily="18" charset="0"/>
                <a:cs typeface="Times New Roman" panose="02020603050405020304" pitchFamily="18" charset="0"/>
              </a:rPr>
              <a:t>glLightfv(GL_LIGHT0, GL_SPECULAR, light_specular) defines the specular color of light source 0.</a:t>
            </a:r>
          </a:p>
          <a:p>
            <a:endParaRPr lang="en-IN" sz="1600"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B0182955-F30E-8DE5-F15C-E6ED4A0FA3E3}"/>
              </a:ext>
            </a:extLst>
          </p:cNvPr>
          <p:cNvSpPr txBox="1"/>
          <p:nvPr/>
        </p:nvSpPr>
        <p:spPr>
          <a:xfrm>
            <a:off x="7441659" y="1584101"/>
            <a:ext cx="4572001" cy="4401205"/>
          </a:xfrm>
          <a:prstGeom prst="rect">
            <a:avLst/>
          </a:prstGeom>
          <a:solidFill>
            <a:schemeClr val="tx1"/>
          </a:solidFill>
        </p:spPr>
        <p:txBody>
          <a:bodyPr wrap="square" rtlCol="0">
            <a:spAutoFit/>
          </a:bodyPr>
          <a:lstStyle/>
          <a:p>
            <a:r>
              <a:rPr lang="en-IN" sz="1400" b="0" dirty="0">
                <a:solidFill>
                  <a:srgbClr val="569CD6"/>
                </a:solidFill>
                <a:effectLst/>
                <a:latin typeface="Menlo" panose="020B0609030804020204" pitchFamily="49" charset="0"/>
              </a:rPr>
              <a:t>def</a:t>
            </a:r>
            <a:r>
              <a:rPr lang="en-IN" sz="1400" b="0" dirty="0">
                <a:solidFill>
                  <a:srgbClr val="D4D4D4"/>
                </a:solidFill>
                <a:effectLst/>
                <a:latin typeface="Menlo" panose="020B0609030804020204" pitchFamily="49" charset="0"/>
              </a:rPr>
              <a:t> </a:t>
            </a:r>
            <a:r>
              <a:rPr lang="en-IN" sz="1400" b="0" dirty="0">
                <a:solidFill>
                  <a:srgbClr val="DCDCAA"/>
                </a:solidFill>
                <a:effectLst/>
                <a:latin typeface="Menlo" panose="020B0609030804020204" pitchFamily="49" charset="0"/>
              </a:rPr>
              <a:t>setup_lighting</a:t>
            </a:r>
            <a:r>
              <a:rPr lang="en-IN" sz="1400" b="0" dirty="0">
                <a:solidFill>
                  <a:srgbClr val="D4D4D4"/>
                </a:solidFill>
                <a:effectLst/>
                <a:latin typeface="Menlo" panose="020B0609030804020204" pitchFamily="49" charset="0"/>
              </a:rPr>
              <a:t>():</a:t>
            </a:r>
          </a:p>
          <a:p>
            <a:r>
              <a:rPr lang="en-IN" sz="1400" b="0" dirty="0">
                <a:solidFill>
                  <a:srgbClr val="D4D4D4"/>
                </a:solidFill>
                <a:effectLst/>
                <a:latin typeface="Menlo" panose="020B0609030804020204" pitchFamily="49" charset="0"/>
              </a:rPr>
              <a:t>glShadeModel(GL_SMOOTH)</a:t>
            </a:r>
          </a:p>
          <a:p>
            <a:r>
              <a:rPr lang="en-IN" sz="1400" b="0" dirty="0">
                <a:solidFill>
                  <a:srgbClr val="D4D4D4"/>
                </a:solidFill>
                <a:effectLst/>
                <a:latin typeface="Menlo" panose="020B0609030804020204" pitchFamily="49" charset="0"/>
              </a:rPr>
              <a:t>glEnable(GL_LIGHTING)</a:t>
            </a:r>
          </a:p>
          <a:p>
            <a:r>
              <a:rPr lang="en-IN" sz="1400" b="0" dirty="0">
                <a:solidFill>
                  <a:srgbClr val="D4D4D4"/>
                </a:solidFill>
                <a:effectLst/>
                <a:latin typeface="Menlo" panose="020B0609030804020204" pitchFamily="49" charset="0"/>
              </a:rPr>
              <a:t>glEnable(GL_LIGHT0)</a:t>
            </a:r>
          </a:p>
          <a:p>
            <a:r>
              <a:rPr lang="en-IN" sz="1400" b="0" dirty="0">
                <a:solidFill>
                  <a:srgbClr val="D4D4D4"/>
                </a:solidFill>
                <a:effectLst/>
                <a:latin typeface="Menlo" panose="020B0609030804020204" pitchFamily="49" charset="0"/>
              </a:rPr>
              <a:t>glEnable(GL_DEPTH_TEST)</a:t>
            </a:r>
          </a:p>
          <a:p>
            <a:br>
              <a:rPr lang="en-IN" sz="1400" b="0" dirty="0">
                <a:solidFill>
                  <a:srgbClr val="D4D4D4"/>
                </a:solidFill>
                <a:effectLst/>
                <a:latin typeface="Menlo" panose="020B0609030804020204" pitchFamily="49" charset="0"/>
              </a:rPr>
            </a:br>
            <a:r>
              <a:rPr lang="en-IN" sz="1400" b="0" dirty="0">
                <a:solidFill>
                  <a:srgbClr val="9CDCFE"/>
                </a:solidFill>
                <a:effectLst/>
                <a:latin typeface="Menlo" panose="020B0609030804020204" pitchFamily="49" charset="0"/>
              </a:rPr>
              <a:t>light_position</a:t>
            </a:r>
            <a:r>
              <a:rPr lang="en-IN" sz="1400" b="0" dirty="0">
                <a:solidFill>
                  <a:srgbClr val="D4D4D4"/>
                </a:solidFill>
                <a:effectLst/>
                <a:latin typeface="Menlo" panose="020B0609030804020204" pitchFamily="49" charset="0"/>
              </a:rPr>
              <a:t> = [</a:t>
            </a:r>
            <a:r>
              <a:rPr lang="en-IN" sz="1400" b="0" dirty="0">
                <a:solidFill>
                  <a:srgbClr val="B5CEA8"/>
                </a:solidFill>
                <a:effectLst/>
                <a:latin typeface="Menlo" panose="020B0609030804020204" pitchFamily="49" charset="0"/>
              </a:rPr>
              <a:t>5.0</a:t>
            </a:r>
            <a:r>
              <a:rPr lang="en-IN" sz="1400" b="0" dirty="0">
                <a:solidFill>
                  <a:srgbClr val="D4D4D4"/>
                </a:solidFill>
                <a:effectLst/>
                <a:latin typeface="Menlo" panose="020B0609030804020204" pitchFamily="49" charset="0"/>
              </a:rPr>
              <a:t>, </a:t>
            </a:r>
            <a:r>
              <a:rPr lang="en-IN" sz="1400" b="0" dirty="0">
                <a:solidFill>
                  <a:srgbClr val="B5CEA8"/>
                </a:solidFill>
                <a:effectLst/>
                <a:latin typeface="Menlo" panose="020B0609030804020204" pitchFamily="49" charset="0"/>
              </a:rPr>
              <a:t>5.0</a:t>
            </a:r>
            <a:r>
              <a:rPr lang="en-IN" sz="1400" b="0" dirty="0">
                <a:solidFill>
                  <a:srgbClr val="D4D4D4"/>
                </a:solidFill>
                <a:effectLst/>
                <a:latin typeface="Menlo" panose="020B0609030804020204" pitchFamily="49" charset="0"/>
              </a:rPr>
              <a:t>, </a:t>
            </a:r>
            <a:r>
              <a:rPr lang="en-IN" sz="1400" b="0" dirty="0">
                <a:solidFill>
                  <a:srgbClr val="B5CEA8"/>
                </a:solidFill>
                <a:effectLst/>
                <a:latin typeface="Menlo" panose="020B0609030804020204" pitchFamily="49" charset="0"/>
              </a:rPr>
              <a:t>5.0</a:t>
            </a:r>
            <a:r>
              <a:rPr lang="en-IN" sz="1400" b="0" dirty="0">
                <a:solidFill>
                  <a:srgbClr val="D4D4D4"/>
                </a:solidFill>
                <a:effectLst/>
                <a:latin typeface="Menlo" panose="020B0609030804020204" pitchFamily="49" charset="0"/>
              </a:rPr>
              <a:t>, </a:t>
            </a:r>
            <a:r>
              <a:rPr lang="en-IN" sz="1400" b="0" dirty="0">
                <a:solidFill>
                  <a:srgbClr val="B5CEA8"/>
                </a:solidFill>
                <a:effectLst/>
                <a:latin typeface="Menlo" panose="020B0609030804020204" pitchFamily="49" charset="0"/>
              </a:rPr>
              <a:t>1.0</a:t>
            </a:r>
            <a:r>
              <a:rPr lang="en-IN" sz="1400" b="0" dirty="0">
                <a:solidFill>
                  <a:srgbClr val="D4D4D4"/>
                </a:solidFill>
                <a:effectLst/>
                <a:latin typeface="Menlo" panose="020B0609030804020204" pitchFamily="49" charset="0"/>
              </a:rPr>
              <a:t>]</a:t>
            </a:r>
          </a:p>
          <a:p>
            <a:r>
              <a:rPr lang="en-IN" sz="1400" b="0" dirty="0">
                <a:solidFill>
                  <a:srgbClr val="9CDCFE"/>
                </a:solidFill>
                <a:effectLst/>
                <a:latin typeface="Menlo" panose="020B0609030804020204" pitchFamily="49" charset="0"/>
              </a:rPr>
              <a:t>light_ambient</a:t>
            </a:r>
            <a:r>
              <a:rPr lang="en-IN" sz="1400" b="0" dirty="0">
                <a:solidFill>
                  <a:srgbClr val="D4D4D4"/>
                </a:solidFill>
                <a:effectLst/>
                <a:latin typeface="Menlo" panose="020B0609030804020204" pitchFamily="49" charset="0"/>
              </a:rPr>
              <a:t> = [</a:t>
            </a:r>
            <a:r>
              <a:rPr lang="en-IN" sz="1400" b="0" dirty="0">
                <a:solidFill>
                  <a:srgbClr val="B5CEA8"/>
                </a:solidFill>
                <a:effectLst/>
                <a:latin typeface="Menlo" panose="020B0609030804020204" pitchFamily="49" charset="0"/>
              </a:rPr>
              <a:t>0.25</a:t>
            </a:r>
            <a:r>
              <a:rPr lang="en-IN" sz="1400" b="0" dirty="0">
                <a:solidFill>
                  <a:srgbClr val="D4D4D4"/>
                </a:solidFill>
                <a:effectLst/>
                <a:latin typeface="Menlo" panose="020B0609030804020204" pitchFamily="49" charset="0"/>
              </a:rPr>
              <a:t>, </a:t>
            </a:r>
            <a:r>
              <a:rPr lang="en-IN" sz="1400" b="0" dirty="0">
                <a:solidFill>
                  <a:srgbClr val="B5CEA8"/>
                </a:solidFill>
                <a:effectLst/>
                <a:latin typeface="Menlo" panose="020B0609030804020204" pitchFamily="49" charset="0"/>
              </a:rPr>
              <a:t>0.25</a:t>
            </a:r>
            <a:r>
              <a:rPr lang="en-IN" sz="1400" b="0" dirty="0">
                <a:solidFill>
                  <a:srgbClr val="D4D4D4"/>
                </a:solidFill>
                <a:effectLst/>
                <a:latin typeface="Menlo" panose="020B0609030804020204" pitchFamily="49" charset="0"/>
              </a:rPr>
              <a:t>, </a:t>
            </a:r>
            <a:r>
              <a:rPr lang="en-IN" sz="1400" b="0" dirty="0">
                <a:solidFill>
                  <a:srgbClr val="B5CEA8"/>
                </a:solidFill>
                <a:effectLst/>
                <a:latin typeface="Menlo" panose="020B0609030804020204" pitchFamily="49" charset="0"/>
              </a:rPr>
              <a:t>0.25</a:t>
            </a:r>
            <a:r>
              <a:rPr lang="en-IN" sz="1400" b="0" dirty="0">
                <a:solidFill>
                  <a:srgbClr val="D4D4D4"/>
                </a:solidFill>
                <a:effectLst/>
                <a:latin typeface="Menlo" panose="020B0609030804020204" pitchFamily="49" charset="0"/>
              </a:rPr>
              <a:t>, </a:t>
            </a:r>
            <a:r>
              <a:rPr lang="en-IN" sz="1400" b="0" dirty="0">
                <a:solidFill>
                  <a:srgbClr val="B5CEA8"/>
                </a:solidFill>
                <a:effectLst/>
                <a:latin typeface="Menlo" panose="020B0609030804020204" pitchFamily="49" charset="0"/>
              </a:rPr>
              <a:t>1.0</a:t>
            </a:r>
            <a:r>
              <a:rPr lang="en-IN" sz="1400" b="0" dirty="0">
                <a:solidFill>
                  <a:srgbClr val="D4D4D4"/>
                </a:solidFill>
                <a:effectLst/>
                <a:latin typeface="Menlo" panose="020B0609030804020204" pitchFamily="49" charset="0"/>
              </a:rPr>
              <a:t>]</a:t>
            </a:r>
          </a:p>
          <a:p>
            <a:r>
              <a:rPr lang="en-IN" sz="1400" b="0" dirty="0">
                <a:solidFill>
                  <a:srgbClr val="9CDCFE"/>
                </a:solidFill>
                <a:effectLst/>
                <a:latin typeface="Menlo" panose="020B0609030804020204" pitchFamily="49" charset="0"/>
              </a:rPr>
              <a:t>light_diffuse</a:t>
            </a:r>
            <a:r>
              <a:rPr lang="en-IN" sz="1400" b="0" dirty="0">
                <a:solidFill>
                  <a:srgbClr val="D4D4D4"/>
                </a:solidFill>
                <a:effectLst/>
                <a:latin typeface="Menlo" panose="020B0609030804020204" pitchFamily="49" charset="0"/>
              </a:rPr>
              <a:t> = [</a:t>
            </a:r>
            <a:r>
              <a:rPr lang="en-IN" sz="1400" b="0" dirty="0">
                <a:solidFill>
                  <a:srgbClr val="B5CEA8"/>
                </a:solidFill>
                <a:effectLst/>
                <a:latin typeface="Menlo" panose="020B0609030804020204" pitchFamily="49" charset="0"/>
              </a:rPr>
              <a:t>1.0</a:t>
            </a:r>
            <a:r>
              <a:rPr lang="en-IN" sz="1400" b="0" dirty="0">
                <a:solidFill>
                  <a:srgbClr val="D4D4D4"/>
                </a:solidFill>
                <a:effectLst/>
                <a:latin typeface="Menlo" panose="020B0609030804020204" pitchFamily="49" charset="0"/>
              </a:rPr>
              <a:t>, </a:t>
            </a:r>
            <a:r>
              <a:rPr lang="en-IN" sz="1400" b="0" dirty="0">
                <a:solidFill>
                  <a:srgbClr val="B5CEA8"/>
                </a:solidFill>
                <a:effectLst/>
                <a:latin typeface="Menlo" panose="020B0609030804020204" pitchFamily="49" charset="0"/>
              </a:rPr>
              <a:t>1.0</a:t>
            </a:r>
            <a:r>
              <a:rPr lang="en-IN" sz="1400" b="0" dirty="0">
                <a:solidFill>
                  <a:srgbClr val="D4D4D4"/>
                </a:solidFill>
                <a:effectLst/>
                <a:latin typeface="Menlo" panose="020B0609030804020204" pitchFamily="49" charset="0"/>
              </a:rPr>
              <a:t>, </a:t>
            </a:r>
            <a:r>
              <a:rPr lang="en-IN" sz="1400" b="0" dirty="0">
                <a:solidFill>
                  <a:srgbClr val="B5CEA8"/>
                </a:solidFill>
                <a:effectLst/>
                <a:latin typeface="Menlo" panose="020B0609030804020204" pitchFamily="49" charset="0"/>
              </a:rPr>
              <a:t>1.0</a:t>
            </a:r>
            <a:r>
              <a:rPr lang="en-IN" sz="1400" b="0" dirty="0">
                <a:solidFill>
                  <a:srgbClr val="D4D4D4"/>
                </a:solidFill>
                <a:effectLst/>
                <a:latin typeface="Menlo" panose="020B0609030804020204" pitchFamily="49" charset="0"/>
              </a:rPr>
              <a:t>, </a:t>
            </a:r>
            <a:r>
              <a:rPr lang="en-IN" sz="1400" b="0" dirty="0">
                <a:solidFill>
                  <a:srgbClr val="B5CEA8"/>
                </a:solidFill>
                <a:effectLst/>
                <a:latin typeface="Menlo" panose="020B0609030804020204" pitchFamily="49" charset="0"/>
              </a:rPr>
              <a:t>1.0</a:t>
            </a:r>
            <a:r>
              <a:rPr lang="en-IN" sz="1400" b="0" dirty="0">
                <a:solidFill>
                  <a:srgbClr val="D4D4D4"/>
                </a:solidFill>
                <a:effectLst/>
                <a:latin typeface="Menlo" panose="020B0609030804020204" pitchFamily="49" charset="0"/>
              </a:rPr>
              <a:t>]</a:t>
            </a:r>
          </a:p>
          <a:p>
            <a:r>
              <a:rPr lang="en-IN" sz="1400" b="0" dirty="0">
                <a:solidFill>
                  <a:srgbClr val="9CDCFE"/>
                </a:solidFill>
                <a:effectLst/>
                <a:latin typeface="Menlo" panose="020B0609030804020204" pitchFamily="49" charset="0"/>
              </a:rPr>
              <a:t>light_specular</a:t>
            </a:r>
            <a:r>
              <a:rPr lang="en-IN" sz="1400" b="0" dirty="0">
                <a:solidFill>
                  <a:srgbClr val="D4D4D4"/>
                </a:solidFill>
                <a:effectLst/>
                <a:latin typeface="Menlo" panose="020B0609030804020204" pitchFamily="49" charset="0"/>
              </a:rPr>
              <a:t> = [</a:t>
            </a:r>
            <a:r>
              <a:rPr lang="en-IN" sz="1400" b="0" dirty="0">
                <a:solidFill>
                  <a:srgbClr val="B5CEA8"/>
                </a:solidFill>
                <a:effectLst/>
                <a:latin typeface="Menlo" panose="020B0609030804020204" pitchFamily="49" charset="0"/>
              </a:rPr>
              <a:t>1.0</a:t>
            </a:r>
            <a:r>
              <a:rPr lang="en-IN" sz="1400" b="0" dirty="0">
                <a:solidFill>
                  <a:srgbClr val="D4D4D4"/>
                </a:solidFill>
                <a:effectLst/>
                <a:latin typeface="Menlo" panose="020B0609030804020204" pitchFamily="49" charset="0"/>
              </a:rPr>
              <a:t>, </a:t>
            </a:r>
            <a:r>
              <a:rPr lang="en-IN" sz="1400" b="0" dirty="0">
                <a:solidFill>
                  <a:srgbClr val="B5CEA8"/>
                </a:solidFill>
                <a:effectLst/>
                <a:latin typeface="Menlo" panose="020B0609030804020204" pitchFamily="49" charset="0"/>
              </a:rPr>
              <a:t>1.0</a:t>
            </a:r>
            <a:r>
              <a:rPr lang="en-IN" sz="1400" b="0" dirty="0">
                <a:solidFill>
                  <a:srgbClr val="D4D4D4"/>
                </a:solidFill>
                <a:effectLst/>
                <a:latin typeface="Menlo" panose="020B0609030804020204" pitchFamily="49" charset="0"/>
              </a:rPr>
              <a:t>, </a:t>
            </a:r>
            <a:r>
              <a:rPr lang="en-IN" sz="1400" b="0" dirty="0">
                <a:solidFill>
                  <a:srgbClr val="B5CEA8"/>
                </a:solidFill>
                <a:effectLst/>
                <a:latin typeface="Menlo" panose="020B0609030804020204" pitchFamily="49" charset="0"/>
              </a:rPr>
              <a:t>1.0</a:t>
            </a:r>
            <a:r>
              <a:rPr lang="en-IN" sz="1400" b="0" dirty="0">
                <a:solidFill>
                  <a:srgbClr val="D4D4D4"/>
                </a:solidFill>
                <a:effectLst/>
                <a:latin typeface="Menlo" panose="020B0609030804020204" pitchFamily="49" charset="0"/>
              </a:rPr>
              <a:t>, </a:t>
            </a:r>
            <a:r>
              <a:rPr lang="en-IN" sz="1400" b="0" dirty="0">
                <a:solidFill>
                  <a:srgbClr val="B5CEA8"/>
                </a:solidFill>
                <a:effectLst/>
                <a:latin typeface="Menlo" panose="020B0609030804020204" pitchFamily="49" charset="0"/>
              </a:rPr>
              <a:t>1.0</a:t>
            </a:r>
            <a:r>
              <a:rPr lang="en-IN" sz="1400" b="0" dirty="0">
                <a:solidFill>
                  <a:srgbClr val="D4D4D4"/>
                </a:solidFill>
                <a:effectLst/>
                <a:latin typeface="Menlo" panose="020B0609030804020204" pitchFamily="49" charset="0"/>
              </a:rPr>
              <a:t>]</a:t>
            </a:r>
          </a:p>
          <a:p>
            <a:br>
              <a:rPr lang="en-IN" sz="1400" b="0" dirty="0">
                <a:solidFill>
                  <a:srgbClr val="D4D4D4"/>
                </a:solidFill>
                <a:effectLst/>
                <a:latin typeface="Menlo" panose="020B0609030804020204" pitchFamily="49" charset="0"/>
              </a:rPr>
            </a:br>
            <a:r>
              <a:rPr lang="en-IN" sz="1400" b="0" dirty="0">
                <a:solidFill>
                  <a:srgbClr val="D4D4D4"/>
                </a:solidFill>
                <a:effectLst/>
                <a:latin typeface="Menlo" panose="020B0609030804020204" pitchFamily="49" charset="0"/>
              </a:rPr>
              <a:t>glLightfv(GL_LIGHT0, GL_POSITION, </a:t>
            </a:r>
            <a:r>
              <a:rPr lang="en-IN" sz="1400" b="0" dirty="0">
                <a:solidFill>
                  <a:srgbClr val="9CDCFE"/>
                </a:solidFill>
                <a:effectLst/>
                <a:latin typeface="Menlo" panose="020B0609030804020204" pitchFamily="49" charset="0"/>
              </a:rPr>
              <a:t>light_position</a:t>
            </a:r>
            <a:r>
              <a:rPr lang="en-IN" sz="1400" b="0" dirty="0">
                <a:solidFill>
                  <a:srgbClr val="D4D4D4"/>
                </a:solidFill>
                <a:effectLst/>
                <a:latin typeface="Menlo" panose="020B0609030804020204" pitchFamily="49" charset="0"/>
              </a:rPr>
              <a:t>)</a:t>
            </a:r>
          </a:p>
          <a:p>
            <a:r>
              <a:rPr lang="en-IN" sz="1400" b="0" dirty="0">
                <a:solidFill>
                  <a:srgbClr val="D4D4D4"/>
                </a:solidFill>
                <a:effectLst/>
                <a:latin typeface="Menlo" panose="020B0609030804020204" pitchFamily="49" charset="0"/>
              </a:rPr>
              <a:t>glLightfv(GL_LIGHT0, GL_AMBIENT, </a:t>
            </a:r>
            <a:r>
              <a:rPr lang="en-IN" sz="1400" b="0" dirty="0">
                <a:solidFill>
                  <a:srgbClr val="9CDCFE"/>
                </a:solidFill>
                <a:effectLst/>
                <a:latin typeface="Menlo" panose="020B0609030804020204" pitchFamily="49" charset="0"/>
              </a:rPr>
              <a:t>light_ambient</a:t>
            </a:r>
            <a:r>
              <a:rPr lang="en-IN" sz="1400" b="0" dirty="0">
                <a:solidFill>
                  <a:srgbClr val="D4D4D4"/>
                </a:solidFill>
                <a:effectLst/>
                <a:latin typeface="Menlo" panose="020B0609030804020204" pitchFamily="49" charset="0"/>
              </a:rPr>
              <a:t>)</a:t>
            </a:r>
          </a:p>
          <a:p>
            <a:r>
              <a:rPr lang="en-IN" sz="1400" b="0" dirty="0">
                <a:solidFill>
                  <a:srgbClr val="D4D4D4"/>
                </a:solidFill>
                <a:effectLst/>
                <a:latin typeface="Menlo" panose="020B0609030804020204" pitchFamily="49" charset="0"/>
              </a:rPr>
              <a:t>glLightfv(GL_LIGHT0, GL_DIFFUSE, </a:t>
            </a:r>
            <a:r>
              <a:rPr lang="en-IN" sz="1400" b="0" dirty="0">
                <a:solidFill>
                  <a:srgbClr val="9CDCFE"/>
                </a:solidFill>
                <a:effectLst/>
                <a:latin typeface="Menlo" panose="020B0609030804020204" pitchFamily="49" charset="0"/>
              </a:rPr>
              <a:t>light_diffuse</a:t>
            </a:r>
            <a:r>
              <a:rPr lang="en-IN" sz="1400" b="0" dirty="0">
                <a:solidFill>
                  <a:srgbClr val="D4D4D4"/>
                </a:solidFill>
                <a:effectLst/>
                <a:latin typeface="Menlo" panose="020B0609030804020204" pitchFamily="49" charset="0"/>
              </a:rPr>
              <a:t>)</a:t>
            </a:r>
          </a:p>
          <a:p>
            <a:r>
              <a:rPr lang="en-IN" sz="1400" b="0" dirty="0">
                <a:solidFill>
                  <a:srgbClr val="D4D4D4"/>
                </a:solidFill>
                <a:effectLst/>
                <a:latin typeface="Menlo" panose="020B0609030804020204" pitchFamily="49" charset="0"/>
              </a:rPr>
              <a:t>glLightfv(GL_LIGHT0, GL_SPECULAR, </a:t>
            </a:r>
            <a:r>
              <a:rPr lang="en-IN" sz="1400" b="0" dirty="0">
                <a:solidFill>
                  <a:srgbClr val="9CDCFE"/>
                </a:solidFill>
                <a:effectLst/>
                <a:latin typeface="Menlo" panose="020B0609030804020204" pitchFamily="49" charset="0"/>
              </a:rPr>
              <a:t>light_specular</a:t>
            </a:r>
            <a:r>
              <a:rPr lang="en-IN" sz="1400" b="0" dirty="0">
                <a:solidFill>
                  <a:srgbClr val="D4D4D4"/>
                </a:solidFill>
                <a:effectLst/>
                <a:latin typeface="Menlo" panose="020B0609030804020204" pitchFamily="49" charset="0"/>
              </a:rPr>
              <a:t>)</a:t>
            </a:r>
          </a:p>
          <a:p>
            <a:endParaRPr lang="en-US" sz="1400" dirty="0"/>
          </a:p>
        </p:txBody>
      </p:sp>
    </p:spTree>
    <p:extLst>
      <p:ext uri="{BB962C8B-B14F-4D97-AF65-F5344CB8AC3E}">
        <p14:creationId xmlns:p14="http://schemas.microsoft.com/office/powerpoint/2010/main" val="18492149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363A58D-CC35-96D6-7795-CF4F912F8D18}"/>
              </a:ext>
            </a:extLst>
          </p:cNvPr>
          <p:cNvSpPr txBox="1"/>
          <p:nvPr/>
        </p:nvSpPr>
        <p:spPr>
          <a:xfrm>
            <a:off x="178341" y="794425"/>
            <a:ext cx="6593522"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solidFill>
                  <a:srgbClr val="00B050"/>
                </a:solidFill>
                <a:latin typeface="Times New Roman"/>
                <a:cs typeface="Times New Roman"/>
              </a:rPr>
              <a:t>Coding Details</a:t>
            </a:r>
          </a:p>
        </p:txBody>
      </p:sp>
      <p:sp>
        <p:nvSpPr>
          <p:cNvPr id="2" name="Rectangle 1">
            <a:extLst>
              <a:ext uri="{FF2B5EF4-FFF2-40B4-BE49-F238E27FC236}">
                <a16:creationId xmlns:a16="http://schemas.microsoft.com/office/drawing/2014/main" id="{D7CB7228-B47F-24D2-839E-F9ABFAB53C8A}"/>
              </a:ext>
            </a:extLst>
          </p:cNvPr>
          <p:cNvSpPr/>
          <p:nvPr/>
        </p:nvSpPr>
        <p:spPr>
          <a:xfrm>
            <a:off x="-1" y="-1"/>
            <a:ext cx="12191999" cy="616085"/>
          </a:xfrm>
          <a:prstGeom prst="rect">
            <a:avLst/>
          </a:prstGeom>
          <a:solidFill>
            <a:schemeClr val="accent5">
              <a:lumMod val="40000"/>
              <a:lumOff val="6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sz="2800" b="1" dirty="0">
                <a:solidFill>
                  <a:schemeClr val="tx1"/>
                </a:solidFill>
                <a:latin typeface="Times New Roman"/>
                <a:cs typeface="Calibri"/>
              </a:rPr>
              <a:t>  Review                                                                                                          </a:t>
            </a:r>
            <a:r>
              <a:rPr lang="en-US" sz="2000" b="1" dirty="0">
                <a:solidFill>
                  <a:schemeClr val="tx1"/>
                </a:solidFill>
                <a:latin typeface="Times New Roman"/>
                <a:cs typeface="Calibri"/>
              </a:rPr>
              <a:t>02-01-2024</a:t>
            </a:r>
          </a:p>
        </p:txBody>
      </p:sp>
      <p:sp>
        <p:nvSpPr>
          <p:cNvPr id="8" name="TextBox 7">
            <a:extLst>
              <a:ext uri="{FF2B5EF4-FFF2-40B4-BE49-F238E27FC236}">
                <a16:creationId xmlns:a16="http://schemas.microsoft.com/office/drawing/2014/main" id="{1C2B9191-9F47-E618-B2CA-2C3D930CA98F}"/>
              </a:ext>
            </a:extLst>
          </p:cNvPr>
          <p:cNvSpPr txBox="1"/>
          <p:nvPr/>
        </p:nvSpPr>
        <p:spPr>
          <a:xfrm>
            <a:off x="178340" y="1256090"/>
            <a:ext cx="7600499" cy="6093976"/>
          </a:xfrm>
          <a:prstGeom prst="rect">
            <a:avLst/>
          </a:prstGeom>
          <a:noFill/>
        </p:spPr>
        <p:txBody>
          <a:bodyPr wrap="square" rtlCol="0">
            <a:spAutoFit/>
          </a:bodyPr>
          <a:lstStyle/>
          <a:p>
            <a:r>
              <a:rPr lang="en-US" sz="2000" b="1" dirty="0">
                <a:solidFill>
                  <a:srgbClr val="0023FF"/>
                </a:solidFill>
                <a:latin typeface="Times New Roman" panose="02020603050405020304" pitchFamily="18" charset="0"/>
                <a:cs typeface="Times New Roman" panose="02020603050405020304" pitchFamily="18" charset="0"/>
              </a:rPr>
              <a:t>setup_material(): </a:t>
            </a:r>
            <a:endParaRPr lang="en-US" sz="1600" b="1" dirty="0">
              <a:solidFill>
                <a:srgbClr val="0023FF"/>
              </a:solidFill>
              <a:latin typeface="Times New Roman" panose="02020603050405020304" pitchFamily="18" charset="0"/>
              <a:cs typeface="Times New Roman" panose="02020603050405020304" pitchFamily="18" charset="0"/>
            </a:endParaRPr>
          </a:p>
          <a:p>
            <a:r>
              <a:rPr lang="en-IN" sz="1600" b="1" i="0" dirty="0">
                <a:effectLst/>
                <a:latin typeface="Times New Roman" panose="02020603050405020304" pitchFamily="18" charset="0"/>
                <a:cs typeface="Times New Roman" panose="02020603050405020304" pitchFamily="18" charset="0"/>
              </a:rPr>
              <a:t>Define Material Properties:</a:t>
            </a:r>
            <a:endParaRPr lang="en-IN" sz="1600" b="0" i="0" dirty="0">
              <a:effectLst/>
              <a:latin typeface="Times New Roman" panose="02020603050405020304" pitchFamily="18" charset="0"/>
              <a:cs typeface="Times New Roman" panose="02020603050405020304" pitchFamily="18" charset="0"/>
            </a:endParaRPr>
          </a:p>
          <a:p>
            <a:pPr marL="742950" lvl="1" indent="-285750" algn="l">
              <a:buFont typeface="+mj-lt"/>
              <a:buAutoNum type="arabicPeriod"/>
            </a:pPr>
            <a:r>
              <a:rPr lang="en-IN" sz="1600" b="0" i="0" dirty="0">
                <a:effectLst/>
                <a:latin typeface="Times New Roman" panose="02020603050405020304" pitchFamily="18" charset="0"/>
                <a:cs typeface="Times New Roman" panose="02020603050405020304" pitchFamily="18" charset="0"/>
              </a:rPr>
              <a:t>material_ambient, material_diffuse, and material_specular are arrays representing the </a:t>
            </a:r>
            <a:r>
              <a:rPr lang="en-IN" sz="1600" b="1" i="0" dirty="0">
                <a:effectLst/>
                <a:latin typeface="Times New Roman" panose="02020603050405020304" pitchFamily="18" charset="0"/>
                <a:cs typeface="Times New Roman" panose="02020603050405020304" pitchFamily="18" charset="0"/>
              </a:rPr>
              <a:t>ambient</a:t>
            </a:r>
            <a:r>
              <a:rPr lang="en-IN" sz="1600" b="0" i="0" dirty="0">
                <a:effectLst/>
                <a:latin typeface="Times New Roman" panose="02020603050405020304" pitchFamily="18" charset="0"/>
                <a:cs typeface="Times New Roman" panose="02020603050405020304" pitchFamily="18" charset="0"/>
              </a:rPr>
              <a:t>, </a:t>
            </a:r>
            <a:r>
              <a:rPr lang="en-IN" sz="1600" b="1" i="0" dirty="0">
                <a:effectLst/>
                <a:latin typeface="Times New Roman" panose="02020603050405020304" pitchFamily="18" charset="0"/>
                <a:cs typeface="Times New Roman" panose="02020603050405020304" pitchFamily="18" charset="0"/>
              </a:rPr>
              <a:t>diffuse</a:t>
            </a:r>
            <a:r>
              <a:rPr lang="en-IN" sz="1600" b="0" i="0" dirty="0">
                <a:effectLst/>
                <a:latin typeface="Times New Roman" panose="02020603050405020304" pitchFamily="18" charset="0"/>
                <a:cs typeface="Times New Roman" panose="02020603050405020304" pitchFamily="18" charset="0"/>
              </a:rPr>
              <a:t>, and </a:t>
            </a:r>
            <a:r>
              <a:rPr lang="en-IN" sz="1600" b="1" i="0" dirty="0">
                <a:effectLst/>
                <a:latin typeface="Times New Roman" panose="02020603050405020304" pitchFamily="18" charset="0"/>
                <a:cs typeface="Times New Roman" panose="02020603050405020304" pitchFamily="18" charset="0"/>
              </a:rPr>
              <a:t>specular</a:t>
            </a:r>
            <a:r>
              <a:rPr lang="en-IN" sz="1600" b="0" i="0" dirty="0">
                <a:effectLst/>
                <a:latin typeface="Times New Roman" panose="02020603050405020304" pitchFamily="18" charset="0"/>
                <a:cs typeface="Times New Roman" panose="02020603050405020304" pitchFamily="18" charset="0"/>
              </a:rPr>
              <a:t> components of the material. Where</a:t>
            </a:r>
            <a:r>
              <a:rPr lang="en-IN" sz="1600" dirty="0">
                <a:latin typeface="Times New Roman" panose="02020603050405020304" pitchFamily="18" charset="0"/>
                <a:cs typeface="Times New Roman" panose="02020603050405020304" pitchFamily="18" charset="0"/>
              </a:rPr>
              <a:t> </a:t>
            </a:r>
            <a:r>
              <a:rPr lang="en-IN" sz="1600" b="1" i="0" dirty="0">
                <a:effectLst/>
                <a:latin typeface="Times New Roman" panose="02020603050405020304" pitchFamily="18" charset="0"/>
                <a:cs typeface="Times New Roman" panose="02020603050405020304" pitchFamily="18" charset="0"/>
              </a:rPr>
              <a:t>material_ambient </a:t>
            </a:r>
            <a:r>
              <a:rPr lang="en-IN" sz="1600" b="0" i="0" dirty="0">
                <a:effectLst/>
                <a:latin typeface="Times New Roman" panose="02020603050405020304" pitchFamily="18" charset="0"/>
                <a:cs typeface="Times New Roman" panose="02020603050405020304" pitchFamily="18" charset="0"/>
              </a:rPr>
              <a:t>is based on the provided color; </a:t>
            </a:r>
            <a:r>
              <a:rPr lang="en-IN" sz="1600" b="1" i="0" dirty="0">
                <a:effectLst/>
                <a:latin typeface="Times New Roman" panose="02020603050405020304" pitchFamily="18" charset="0"/>
                <a:cs typeface="Times New Roman" panose="02020603050405020304" pitchFamily="18" charset="0"/>
              </a:rPr>
              <a:t>material_diffuse </a:t>
            </a:r>
            <a:r>
              <a:rPr lang="en-IN" sz="1600" b="0" i="0" dirty="0">
                <a:effectLst/>
                <a:latin typeface="Times New Roman" panose="02020603050405020304" pitchFamily="18" charset="0"/>
                <a:cs typeface="Times New Roman" panose="02020603050405020304" pitchFamily="18" charset="0"/>
              </a:rPr>
              <a:t>and </a:t>
            </a:r>
            <a:r>
              <a:rPr lang="en-IN" sz="1600" b="1" i="0" dirty="0">
                <a:effectLst/>
                <a:latin typeface="Times New Roman" panose="02020603050405020304" pitchFamily="18" charset="0"/>
                <a:cs typeface="Times New Roman" panose="02020603050405020304" pitchFamily="18" charset="0"/>
              </a:rPr>
              <a:t>material_specular </a:t>
            </a:r>
            <a:r>
              <a:rPr lang="en-IN" sz="1600" b="0" i="0" dirty="0">
                <a:effectLst/>
                <a:latin typeface="Times New Roman" panose="02020603050405020304" pitchFamily="18" charset="0"/>
                <a:cs typeface="Times New Roman" panose="02020603050405020304" pitchFamily="18" charset="0"/>
              </a:rPr>
              <a:t>are scaled versions of the color by the diffuse and specular coefficients, respectively; </a:t>
            </a:r>
            <a:r>
              <a:rPr lang="en-IN" sz="1600" b="1" i="0" dirty="0">
                <a:effectLst/>
                <a:latin typeface="Times New Roman" panose="02020603050405020304" pitchFamily="18" charset="0"/>
                <a:cs typeface="Times New Roman" panose="02020603050405020304" pitchFamily="18" charset="0"/>
              </a:rPr>
              <a:t>material_shininess </a:t>
            </a:r>
            <a:r>
              <a:rPr lang="en-IN" sz="1600" b="0" i="0" dirty="0">
                <a:effectLst/>
                <a:latin typeface="Times New Roman" panose="02020603050405020304" pitchFamily="18" charset="0"/>
                <a:cs typeface="Times New Roman" panose="02020603050405020304" pitchFamily="18" charset="0"/>
              </a:rPr>
              <a:t>is set to </a:t>
            </a:r>
            <a:r>
              <a:rPr lang="en-IN" sz="1600" b="1" i="0" dirty="0">
                <a:effectLst/>
                <a:latin typeface="Times New Roman" panose="02020603050405020304" pitchFamily="18" charset="0"/>
                <a:cs typeface="Times New Roman" panose="02020603050405020304" pitchFamily="18" charset="0"/>
              </a:rPr>
              <a:t>100.0</a:t>
            </a:r>
            <a:r>
              <a:rPr lang="en-IN" sz="1600" b="0" i="0" dirty="0">
                <a:effectLst/>
                <a:latin typeface="Times New Roman" panose="02020603050405020304" pitchFamily="18" charset="0"/>
                <a:cs typeface="Times New Roman" panose="02020603050405020304" pitchFamily="18" charset="0"/>
              </a:rPr>
              <a:t>. (so that linear changes of shading model is clearly visible.</a:t>
            </a:r>
          </a:p>
          <a:p>
            <a:pPr lvl="1" algn="l"/>
            <a:endParaRPr lang="en-IN" sz="1600" b="0" i="0" dirty="0">
              <a:effectLst/>
              <a:latin typeface="Times New Roman" panose="02020603050405020304" pitchFamily="18" charset="0"/>
              <a:cs typeface="Times New Roman" panose="02020603050405020304" pitchFamily="18" charset="0"/>
            </a:endParaRPr>
          </a:p>
          <a:p>
            <a:pPr algn="l"/>
            <a:r>
              <a:rPr lang="en-IN" sz="1600" b="0" i="0" dirty="0">
                <a:effectLst/>
                <a:latin typeface="Times New Roman" panose="02020603050405020304" pitchFamily="18" charset="0"/>
                <a:cs typeface="Times New Roman" panose="02020603050405020304" pitchFamily="18" charset="0"/>
              </a:rPr>
              <a:t>This function takes parameters diffuse, specular, and color to define material properties. It calculates ambient, diffuse, and specular components based on the provided color and coefficients. These material properties are then applied to the front face in OpenGL.</a:t>
            </a:r>
          </a:p>
          <a:p>
            <a:pPr algn="l"/>
            <a:endParaRPr lang="en-IN" sz="1600" b="0" i="0" dirty="0">
              <a:effectLst/>
              <a:latin typeface="Times New Roman" panose="02020603050405020304" pitchFamily="18" charset="0"/>
              <a:cs typeface="Times New Roman" panose="02020603050405020304" pitchFamily="18" charset="0"/>
            </a:endParaRPr>
          </a:p>
          <a:p>
            <a:pPr marL="742950" lvl="1" indent="-285750" algn="l">
              <a:buFont typeface="+mj-lt"/>
              <a:buAutoNum type="arabicPeriod"/>
            </a:pPr>
            <a:r>
              <a:rPr lang="en-IN" sz="1600" b="1" i="0" dirty="0">
                <a:effectLst/>
                <a:latin typeface="Times New Roman" panose="02020603050405020304" pitchFamily="18" charset="0"/>
                <a:cs typeface="Times New Roman" panose="02020603050405020304" pitchFamily="18" charset="0"/>
              </a:rPr>
              <a:t>glMaterialfv</a:t>
            </a:r>
            <a:r>
              <a:rPr lang="en-IN" sz="1600" b="0" i="0" dirty="0">
                <a:effectLst/>
                <a:latin typeface="Times New Roman" panose="02020603050405020304" pitchFamily="18" charset="0"/>
                <a:cs typeface="Times New Roman" panose="02020603050405020304" pitchFamily="18" charset="0"/>
              </a:rPr>
              <a:t>(</a:t>
            </a:r>
            <a:r>
              <a:rPr lang="en-IN" sz="1600" b="1" i="0" dirty="0">
                <a:effectLst/>
                <a:latin typeface="Times New Roman" panose="02020603050405020304" pitchFamily="18" charset="0"/>
                <a:cs typeface="Times New Roman" panose="02020603050405020304" pitchFamily="18" charset="0"/>
              </a:rPr>
              <a:t>GL_FRONT</a:t>
            </a:r>
            <a:r>
              <a:rPr lang="en-IN" sz="1600" b="0" i="0" dirty="0">
                <a:effectLst/>
                <a:latin typeface="Times New Roman" panose="02020603050405020304" pitchFamily="18" charset="0"/>
                <a:cs typeface="Times New Roman" panose="02020603050405020304" pitchFamily="18" charset="0"/>
              </a:rPr>
              <a:t>, GL_AMBIENT, material_ambient) sets the ambient color of the material for the front face.</a:t>
            </a:r>
          </a:p>
          <a:p>
            <a:pPr marL="742950" lvl="1" indent="-285750" algn="l">
              <a:buFont typeface="+mj-lt"/>
              <a:buAutoNum type="arabicPeriod"/>
            </a:pPr>
            <a:r>
              <a:rPr lang="en-IN" sz="1600" b="1" i="0" dirty="0">
                <a:effectLst/>
                <a:latin typeface="Times New Roman" panose="02020603050405020304" pitchFamily="18" charset="0"/>
                <a:cs typeface="Times New Roman" panose="02020603050405020304" pitchFamily="18" charset="0"/>
              </a:rPr>
              <a:t>glMaterialfv</a:t>
            </a:r>
            <a:r>
              <a:rPr lang="en-IN" sz="1600" b="0" i="0" dirty="0">
                <a:effectLst/>
                <a:latin typeface="Times New Roman" panose="02020603050405020304" pitchFamily="18" charset="0"/>
                <a:cs typeface="Times New Roman" panose="02020603050405020304" pitchFamily="18" charset="0"/>
              </a:rPr>
              <a:t>(</a:t>
            </a:r>
            <a:r>
              <a:rPr lang="en-IN" sz="1600" b="1" i="0" dirty="0">
                <a:effectLst/>
                <a:latin typeface="Times New Roman" panose="02020603050405020304" pitchFamily="18" charset="0"/>
                <a:cs typeface="Times New Roman" panose="02020603050405020304" pitchFamily="18" charset="0"/>
              </a:rPr>
              <a:t>GL_FRONT</a:t>
            </a:r>
            <a:r>
              <a:rPr lang="en-IN" sz="1600" b="0" i="0" dirty="0">
                <a:effectLst/>
                <a:latin typeface="Times New Roman" panose="02020603050405020304" pitchFamily="18" charset="0"/>
                <a:cs typeface="Times New Roman" panose="02020603050405020304" pitchFamily="18" charset="0"/>
              </a:rPr>
              <a:t>, GL_DIFFUSE, material_diffuse) configures the diffuse color of the material for the front face.</a:t>
            </a:r>
          </a:p>
          <a:p>
            <a:pPr marL="742950" lvl="1" indent="-285750" algn="l">
              <a:buFont typeface="+mj-lt"/>
              <a:buAutoNum type="arabicPeriod"/>
            </a:pPr>
            <a:r>
              <a:rPr lang="en-IN" sz="1600" b="1" i="0" dirty="0">
                <a:effectLst/>
                <a:latin typeface="Times New Roman" panose="02020603050405020304" pitchFamily="18" charset="0"/>
                <a:cs typeface="Times New Roman" panose="02020603050405020304" pitchFamily="18" charset="0"/>
              </a:rPr>
              <a:t>glMaterialfv</a:t>
            </a:r>
            <a:r>
              <a:rPr lang="en-IN" sz="1600" b="0" i="0" dirty="0">
                <a:effectLst/>
                <a:latin typeface="Times New Roman" panose="02020603050405020304" pitchFamily="18" charset="0"/>
                <a:cs typeface="Times New Roman" panose="02020603050405020304" pitchFamily="18" charset="0"/>
              </a:rPr>
              <a:t>(</a:t>
            </a:r>
            <a:r>
              <a:rPr lang="en-IN" sz="1600" b="1" i="0" dirty="0">
                <a:effectLst/>
                <a:latin typeface="Times New Roman" panose="02020603050405020304" pitchFamily="18" charset="0"/>
                <a:cs typeface="Times New Roman" panose="02020603050405020304" pitchFamily="18" charset="0"/>
              </a:rPr>
              <a:t>GL_FRONT</a:t>
            </a:r>
            <a:r>
              <a:rPr lang="en-IN" sz="1600" b="0" i="0" dirty="0">
                <a:effectLst/>
                <a:latin typeface="Times New Roman" panose="02020603050405020304" pitchFamily="18" charset="0"/>
                <a:cs typeface="Times New Roman" panose="02020603050405020304" pitchFamily="18" charset="0"/>
              </a:rPr>
              <a:t>, GL_SPECULAR, material_specular) defines the specular color of the material for the front face.</a:t>
            </a:r>
          </a:p>
          <a:p>
            <a:pPr marL="742950" lvl="1" indent="-285750" algn="l">
              <a:buFont typeface="+mj-lt"/>
              <a:buAutoNum type="arabicPeriod"/>
            </a:pPr>
            <a:r>
              <a:rPr lang="en-IN" sz="1600" b="1" i="0" dirty="0">
                <a:effectLst/>
                <a:latin typeface="Times New Roman" panose="02020603050405020304" pitchFamily="18" charset="0"/>
                <a:cs typeface="Times New Roman" panose="02020603050405020304" pitchFamily="18" charset="0"/>
              </a:rPr>
              <a:t>glMaterialfv</a:t>
            </a:r>
            <a:r>
              <a:rPr lang="en-IN" sz="1600" b="0" i="0" dirty="0">
                <a:effectLst/>
                <a:latin typeface="Times New Roman" panose="02020603050405020304" pitchFamily="18" charset="0"/>
                <a:cs typeface="Times New Roman" panose="02020603050405020304" pitchFamily="18" charset="0"/>
              </a:rPr>
              <a:t>(</a:t>
            </a:r>
            <a:r>
              <a:rPr lang="en-IN" sz="1600" b="1" i="0" dirty="0">
                <a:effectLst/>
                <a:latin typeface="Times New Roman" panose="02020603050405020304" pitchFamily="18" charset="0"/>
                <a:cs typeface="Times New Roman" panose="02020603050405020304" pitchFamily="18" charset="0"/>
              </a:rPr>
              <a:t>GL_FRONT</a:t>
            </a:r>
            <a:r>
              <a:rPr lang="en-IN" sz="1600" b="0" i="0" dirty="0">
                <a:effectLst/>
                <a:latin typeface="Times New Roman" panose="02020603050405020304" pitchFamily="18" charset="0"/>
                <a:cs typeface="Times New Roman" panose="02020603050405020304" pitchFamily="18" charset="0"/>
              </a:rPr>
              <a:t>, GL_SHININESS, material_shininess) sets the shininess of the material for the front face.</a:t>
            </a:r>
          </a:p>
          <a:p>
            <a:pPr marL="742950" lvl="1" indent="-285750" algn="l">
              <a:buFont typeface="+mj-lt"/>
              <a:buAutoNum type="arabicPeriod"/>
            </a:pPr>
            <a:endParaRPr lang="en-IN" sz="1600" b="0" i="0" dirty="0">
              <a:effectLst/>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B0182955-F30E-8DE5-F15C-E6ED4A0FA3E3}"/>
              </a:ext>
            </a:extLst>
          </p:cNvPr>
          <p:cNvSpPr txBox="1"/>
          <p:nvPr/>
        </p:nvSpPr>
        <p:spPr>
          <a:xfrm>
            <a:off x="7778839" y="1994754"/>
            <a:ext cx="4234821" cy="4616648"/>
          </a:xfrm>
          <a:prstGeom prst="rect">
            <a:avLst/>
          </a:prstGeom>
          <a:solidFill>
            <a:schemeClr val="tx1"/>
          </a:solidFill>
        </p:spPr>
        <p:txBody>
          <a:bodyPr wrap="square" rtlCol="0">
            <a:spAutoFit/>
          </a:bodyPr>
          <a:lstStyle/>
          <a:p>
            <a:r>
              <a:rPr lang="en-IN" sz="1400" b="0" dirty="0">
                <a:solidFill>
                  <a:srgbClr val="569CD6"/>
                </a:solidFill>
                <a:effectLst/>
                <a:latin typeface="Menlo" panose="020B0609030804020204" pitchFamily="49" charset="0"/>
              </a:rPr>
              <a:t>def</a:t>
            </a:r>
            <a:r>
              <a:rPr lang="en-IN" sz="1400" b="0" dirty="0">
                <a:solidFill>
                  <a:srgbClr val="D4D4D4"/>
                </a:solidFill>
                <a:effectLst/>
                <a:latin typeface="Menlo" panose="020B0609030804020204" pitchFamily="49" charset="0"/>
              </a:rPr>
              <a:t> </a:t>
            </a:r>
            <a:r>
              <a:rPr lang="en-IN" sz="1400" b="0" dirty="0">
                <a:solidFill>
                  <a:srgbClr val="DCDCAA"/>
                </a:solidFill>
                <a:effectLst/>
                <a:latin typeface="Menlo" panose="020B0609030804020204" pitchFamily="49" charset="0"/>
              </a:rPr>
              <a:t>setup_material</a:t>
            </a:r>
            <a:r>
              <a:rPr lang="en-IN" sz="1400" b="0" dirty="0">
                <a:solidFill>
                  <a:srgbClr val="D4D4D4"/>
                </a:solidFill>
                <a:effectLst/>
                <a:latin typeface="Menlo" panose="020B0609030804020204" pitchFamily="49" charset="0"/>
              </a:rPr>
              <a:t>(</a:t>
            </a:r>
            <a:r>
              <a:rPr lang="en-IN" sz="1400" b="0" dirty="0">
                <a:solidFill>
                  <a:srgbClr val="9CDCFE"/>
                </a:solidFill>
                <a:effectLst/>
                <a:latin typeface="Menlo" panose="020B0609030804020204" pitchFamily="49" charset="0"/>
              </a:rPr>
              <a:t>diffuse</a:t>
            </a:r>
            <a:r>
              <a:rPr lang="en-IN" sz="1400" b="0" dirty="0">
                <a:solidFill>
                  <a:srgbClr val="D4D4D4"/>
                </a:solidFill>
                <a:effectLst/>
                <a:latin typeface="Menlo" panose="020B0609030804020204" pitchFamily="49" charset="0"/>
              </a:rPr>
              <a:t>, </a:t>
            </a:r>
            <a:r>
              <a:rPr lang="en-IN" sz="1400" b="0" dirty="0">
                <a:solidFill>
                  <a:srgbClr val="9CDCFE"/>
                </a:solidFill>
                <a:effectLst/>
                <a:latin typeface="Menlo" panose="020B0609030804020204" pitchFamily="49" charset="0"/>
              </a:rPr>
              <a:t>specular</a:t>
            </a:r>
            <a:r>
              <a:rPr lang="en-IN" sz="1400" b="0" dirty="0">
                <a:solidFill>
                  <a:srgbClr val="D4D4D4"/>
                </a:solidFill>
                <a:effectLst/>
                <a:latin typeface="Menlo" panose="020B0609030804020204" pitchFamily="49" charset="0"/>
              </a:rPr>
              <a:t>, </a:t>
            </a:r>
            <a:r>
              <a:rPr lang="en-IN" sz="1400" b="0" dirty="0">
                <a:solidFill>
                  <a:srgbClr val="9CDCFE"/>
                </a:solidFill>
                <a:effectLst/>
                <a:latin typeface="Menlo" panose="020B0609030804020204" pitchFamily="49" charset="0"/>
              </a:rPr>
              <a:t>color</a:t>
            </a:r>
            <a:r>
              <a:rPr lang="en-IN" sz="1400" b="0" dirty="0">
                <a:solidFill>
                  <a:srgbClr val="D4D4D4"/>
                </a:solidFill>
                <a:effectLst/>
                <a:latin typeface="Menlo" panose="020B0609030804020204" pitchFamily="49" charset="0"/>
              </a:rPr>
              <a:t>): </a:t>
            </a:r>
          </a:p>
          <a:p>
            <a:r>
              <a:rPr lang="en-IN" sz="1400" b="0" dirty="0">
                <a:solidFill>
                  <a:srgbClr val="9CDCFE"/>
                </a:solidFill>
                <a:effectLst/>
                <a:latin typeface="Menlo" panose="020B0609030804020204" pitchFamily="49" charset="0"/>
              </a:rPr>
              <a:t>material_ambient</a:t>
            </a:r>
            <a:r>
              <a:rPr lang="en-IN" sz="1400" b="0" dirty="0">
                <a:solidFill>
                  <a:srgbClr val="D4D4D4"/>
                </a:solidFill>
                <a:effectLst/>
                <a:latin typeface="Menlo" panose="020B0609030804020204" pitchFamily="49" charset="0"/>
              </a:rPr>
              <a:t> = [</a:t>
            </a:r>
            <a:r>
              <a:rPr lang="en-IN" sz="1400" b="0" dirty="0">
                <a:solidFill>
                  <a:srgbClr val="9CDCFE"/>
                </a:solidFill>
                <a:effectLst/>
                <a:latin typeface="Menlo" panose="020B0609030804020204" pitchFamily="49" charset="0"/>
              </a:rPr>
              <a:t>color</a:t>
            </a:r>
            <a:r>
              <a:rPr lang="en-IN" sz="1400" b="0" dirty="0">
                <a:solidFill>
                  <a:srgbClr val="D4D4D4"/>
                </a:solidFill>
                <a:effectLst/>
                <a:latin typeface="Menlo" panose="020B0609030804020204" pitchFamily="49" charset="0"/>
              </a:rPr>
              <a:t>[</a:t>
            </a:r>
            <a:r>
              <a:rPr lang="en-IN" sz="1400" b="0" dirty="0">
                <a:solidFill>
                  <a:srgbClr val="B5CEA8"/>
                </a:solidFill>
                <a:effectLst/>
                <a:latin typeface="Menlo" panose="020B0609030804020204" pitchFamily="49" charset="0"/>
              </a:rPr>
              <a:t>0</a:t>
            </a:r>
            <a:r>
              <a:rPr lang="en-IN" sz="1400" b="0" dirty="0">
                <a:solidFill>
                  <a:srgbClr val="D4D4D4"/>
                </a:solidFill>
                <a:effectLst/>
                <a:latin typeface="Menlo" panose="020B0609030804020204" pitchFamily="49" charset="0"/>
              </a:rPr>
              <a:t>], </a:t>
            </a:r>
            <a:r>
              <a:rPr lang="en-IN" sz="1400" b="0" dirty="0">
                <a:solidFill>
                  <a:srgbClr val="9CDCFE"/>
                </a:solidFill>
                <a:effectLst/>
                <a:latin typeface="Menlo" panose="020B0609030804020204" pitchFamily="49" charset="0"/>
              </a:rPr>
              <a:t>color</a:t>
            </a:r>
            <a:r>
              <a:rPr lang="en-IN" sz="1400" b="0" dirty="0">
                <a:solidFill>
                  <a:srgbClr val="D4D4D4"/>
                </a:solidFill>
                <a:effectLst/>
                <a:latin typeface="Menlo" panose="020B0609030804020204" pitchFamily="49" charset="0"/>
              </a:rPr>
              <a:t>[</a:t>
            </a:r>
            <a:r>
              <a:rPr lang="en-IN" sz="1400" b="0" dirty="0">
                <a:solidFill>
                  <a:srgbClr val="B5CEA8"/>
                </a:solidFill>
                <a:effectLst/>
                <a:latin typeface="Menlo" panose="020B0609030804020204" pitchFamily="49" charset="0"/>
              </a:rPr>
              <a:t>1</a:t>
            </a:r>
            <a:r>
              <a:rPr lang="en-IN" sz="1400" b="0" dirty="0">
                <a:solidFill>
                  <a:srgbClr val="D4D4D4"/>
                </a:solidFill>
                <a:effectLst/>
                <a:latin typeface="Menlo" panose="020B0609030804020204" pitchFamily="49" charset="0"/>
              </a:rPr>
              <a:t>], </a:t>
            </a:r>
            <a:r>
              <a:rPr lang="en-IN" sz="1400" b="0" dirty="0">
                <a:solidFill>
                  <a:srgbClr val="9CDCFE"/>
                </a:solidFill>
                <a:effectLst/>
                <a:latin typeface="Menlo" panose="020B0609030804020204" pitchFamily="49" charset="0"/>
              </a:rPr>
              <a:t>color</a:t>
            </a:r>
            <a:r>
              <a:rPr lang="en-IN" sz="1400" b="0" dirty="0">
                <a:solidFill>
                  <a:srgbClr val="D4D4D4"/>
                </a:solidFill>
                <a:effectLst/>
                <a:latin typeface="Menlo" panose="020B0609030804020204" pitchFamily="49" charset="0"/>
              </a:rPr>
              <a:t>[</a:t>
            </a:r>
            <a:r>
              <a:rPr lang="en-IN" sz="1400" b="0" dirty="0">
                <a:solidFill>
                  <a:srgbClr val="B5CEA8"/>
                </a:solidFill>
                <a:effectLst/>
                <a:latin typeface="Menlo" panose="020B0609030804020204" pitchFamily="49" charset="0"/>
              </a:rPr>
              <a:t>2</a:t>
            </a:r>
            <a:r>
              <a:rPr lang="en-IN" sz="1400" b="0" dirty="0">
                <a:solidFill>
                  <a:srgbClr val="D4D4D4"/>
                </a:solidFill>
                <a:effectLst/>
                <a:latin typeface="Menlo" panose="020B0609030804020204" pitchFamily="49" charset="0"/>
              </a:rPr>
              <a:t>], </a:t>
            </a:r>
            <a:r>
              <a:rPr lang="en-IN" sz="1400" b="0" dirty="0">
                <a:solidFill>
                  <a:srgbClr val="B5CEA8"/>
                </a:solidFill>
                <a:effectLst/>
                <a:latin typeface="Menlo" panose="020B0609030804020204" pitchFamily="49" charset="0"/>
              </a:rPr>
              <a:t>1.0</a:t>
            </a:r>
            <a:r>
              <a:rPr lang="en-IN" sz="1400" b="0" dirty="0">
                <a:solidFill>
                  <a:srgbClr val="D4D4D4"/>
                </a:solidFill>
                <a:effectLst/>
                <a:latin typeface="Menlo" panose="020B0609030804020204" pitchFamily="49" charset="0"/>
              </a:rPr>
              <a:t>] </a:t>
            </a:r>
          </a:p>
          <a:p>
            <a:r>
              <a:rPr lang="en-IN" sz="1400" b="0" dirty="0">
                <a:solidFill>
                  <a:srgbClr val="9CDCFE"/>
                </a:solidFill>
                <a:effectLst/>
                <a:latin typeface="Menlo" panose="020B0609030804020204" pitchFamily="49" charset="0"/>
              </a:rPr>
              <a:t>material_diffuse</a:t>
            </a:r>
            <a:r>
              <a:rPr lang="en-IN" sz="1400" b="0" dirty="0">
                <a:solidFill>
                  <a:srgbClr val="D4D4D4"/>
                </a:solidFill>
                <a:effectLst/>
                <a:latin typeface="Menlo" panose="020B0609030804020204" pitchFamily="49" charset="0"/>
              </a:rPr>
              <a:t> = [</a:t>
            </a:r>
            <a:r>
              <a:rPr lang="en-IN" sz="1400" b="0" dirty="0">
                <a:solidFill>
                  <a:srgbClr val="9CDCFE"/>
                </a:solidFill>
                <a:effectLst/>
                <a:latin typeface="Menlo" panose="020B0609030804020204" pitchFamily="49" charset="0"/>
              </a:rPr>
              <a:t>color</a:t>
            </a:r>
            <a:r>
              <a:rPr lang="en-IN" sz="1400" b="0" dirty="0">
                <a:solidFill>
                  <a:srgbClr val="D4D4D4"/>
                </a:solidFill>
                <a:effectLst/>
                <a:latin typeface="Menlo" panose="020B0609030804020204" pitchFamily="49" charset="0"/>
              </a:rPr>
              <a:t>[</a:t>
            </a:r>
            <a:r>
              <a:rPr lang="en-IN" sz="1400" b="0" dirty="0">
                <a:solidFill>
                  <a:srgbClr val="B5CEA8"/>
                </a:solidFill>
                <a:effectLst/>
                <a:latin typeface="Menlo" panose="020B0609030804020204" pitchFamily="49" charset="0"/>
              </a:rPr>
              <a:t>0</a:t>
            </a:r>
            <a:r>
              <a:rPr lang="en-IN" sz="1400" b="0" dirty="0">
                <a:solidFill>
                  <a:srgbClr val="D4D4D4"/>
                </a:solidFill>
                <a:effectLst/>
                <a:latin typeface="Menlo" panose="020B0609030804020204" pitchFamily="49" charset="0"/>
              </a:rPr>
              <a:t>] * </a:t>
            </a:r>
            <a:r>
              <a:rPr lang="en-IN" sz="1400" b="0" dirty="0">
                <a:solidFill>
                  <a:srgbClr val="9CDCFE"/>
                </a:solidFill>
                <a:effectLst/>
                <a:latin typeface="Menlo" panose="020B0609030804020204" pitchFamily="49" charset="0"/>
              </a:rPr>
              <a:t>diffuse</a:t>
            </a:r>
            <a:r>
              <a:rPr lang="en-IN" sz="1400" b="0" dirty="0">
                <a:solidFill>
                  <a:srgbClr val="D4D4D4"/>
                </a:solidFill>
                <a:effectLst/>
                <a:latin typeface="Menlo" panose="020B0609030804020204" pitchFamily="49" charset="0"/>
              </a:rPr>
              <a:t>, </a:t>
            </a:r>
            <a:r>
              <a:rPr lang="en-IN" sz="1400" b="0" dirty="0">
                <a:solidFill>
                  <a:srgbClr val="9CDCFE"/>
                </a:solidFill>
                <a:effectLst/>
                <a:latin typeface="Menlo" panose="020B0609030804020204" pitchFamily="49" charset="0"/>
              </a:rPr>
              <a:t>color</a:t>
            </a:r>
            <a:r>
              <a:rPr lang="en-IN" sz="1400" b="0" dirty="0">
                <a:solidFill>
                  <a:srgbClr val="D4D4D4"/>
                </a:solidFill>
                <a:effectLst/>
                <a:latin typeface="Menlo" panose="020B0609030804020204" pitchFamily="49" charset="0"/>
              </a:rPr>
              <a:t>[</a:t>
            </a:r>
            <a:r>
              <a:rPr lang="en-IN" sz="1400" b="0" dirty="0">
                <a:solidFill>
                  <a:srgbClr val="B5CEA8"/>
                </a:solidFill>
                <a:effectLst/>
                <a:latin typeface="Menlo" panose="020B0609030804020204" pitchFamily="49" charset="0"/>
              </a:rPr>
              <a:t>1</a:t>
            </a:r>
            <a:r>
              <a:rPr lang="en-IN" sz="1400" b="0" dirty="0">
                <a:solidFill>
                  <a:srgbClr val="D4D4D4"/>
                </a:solidFill>
                <a:effectLst/>
                <a:latin typeface="Menlo" panose="020B0609030804020204" pitchFamily="49" charset="0"/>
              </a:rPr>
              <a:t>] * </a:t>
            </a:r>
            <a:r>
              <a:rPr lang="en-IN" sz="1400" b="0" dirty="0">
                <a:solidFill>
                  <a:srgbClr val="9CDCFE"/>
                </a:solidFill>
                <a:effectLst/>
                <a:latin typeface="Menlo" panose="020B0609030804020204" pitchFamily="49" charset="0"/>
              </a:rPr>
              <a:t>diffuse</a:t>
            </a:r>
            <a:r>
              <a:rPr lang="en-IN" sz="1400" b="0" dirty="0">
                <a:solidFill>
                  <a:srgbClr val="D4D4D4"/>
                </a:solidFill>
                <a:effectLst/>
                <a:latin typeface="Menlo" panose="020B0609030804020204" pitchFamily="49" charset="0"/>
              </a:rPr>
              <a:t>, </a:t>
            </a:r>
            <a:r>
              <a:rPr lang="en-IN" sz="1400" b="0" dirty="0">
                <a:solidFill>
                  <a:srgbClr val="9CDCFE"/>
                </a:solidFill>
                <a:effectLst/>
                <a:latin typeface="Menlo" panose="020B0609030804020204" pitchFamily="49" charset="0"/>
              </a:rPr>
              <a:t>color</a:t>
            </a:r>
            <a:r>
              <a:rPr lang="en-IN" sz="1400" b="0" dirty="0">
                <a:solidFill>
                  <a:srgbClr val="D4D4D4"/>
                </a:solidFill>
                <a:effectLst/>
                <a:latin typeface="Menlo" panose="020B0609030804020204" pitchFamily="49" charset="0"/>
              </a:rPr>
              <a:t>[</a:t>
            </a:r>
            <a:r>
              <a:rPr lang="en-IN" sz="1400" b="0" dirty="0">
                <a:solidFill>
                  <a:srgbClr val="B5CEA8"/>
                </a:solidFill>
                <a:effectLst/>
                <a:latin typeface="Menlo" panose="020B0609030804020204" pitchFamily="49" charset="0"/>
              </a:rPr>
              <a:t>2</a:t>
            </a:r>
            <a:r>
              <a:rPr lang="en-IN" sz="1400" b="0" dirty="0">
                <a:solidFill>
                  <a:srgbClr val="D4D4D4"/>
                </a:solidFill>
                <a:effectLst/>
                <a:latin typeface="Menlo" panose="020B0609030804020204" pitchFamily="49" charset="0"/>
              </a:rPr>
              <a:t>] * </a:t>
            </a:r>
            <a:r>
              <a:rPr lang="en-IN" sz="1400" b="0" dirty="0">
                <a:solidFill>
                  <a:srgbClr val="9CDCFE"/>
                </a:solidFill>
                <a:effectLst/>
                <a:latin typeface="Menlo" panose="020B0609030804020204" pitchFamily="49" charset="0"/>
              </a:rPr>
              <a:t>diffuse</a:t>
            </a:r>
            <a:r>
              <a:rPr lang="en-IN" sz="1400" b="0" dirty="0">
                <a:solidFill>
                  <a:srgbClr val="D4D4D4"/>
                </a:solidFill>
                <a:effectLst/>
                <a:latin typeface="Menlo" panose="020B0609030804020204" pitchFamily="49" charset="0"/>
              </a:rPr>
              <a:t>, </a:t>
            </a:r>
            <a:r>
              <a:rPr lang="en-IN" sz="1400" b="0" dirty="0">
                <a:solidFill>
                  <a:srgbClr val="B5CEA8"/>
                </a:solidFill>
                <a:effectLst/>
                <a:latin typeface="Menlo" panose="020B0609030804020204" pitchFamily="49" charset="0"/>
              </a:rPr>
              <a:t>1.0</a:t>
            </a:r>
            <a:r>
              <a:rPr lang="en-IN" sz="1400" b="0" dirty="0">
                <a:solidFill>
                  <a:srgbClr val="D4D4D4"/>
                </a:solidFill>
                <a:effectLst/>
                <a:latin typeface="Menlo" panose="020B0609030804020204" pitchFamily="49" charset="0"/>
              </a:rPr>
              <a:t>]</a:t>
            </a:r>
          </a:p>
          <a:p>
            <a:r>
              <a:rPr lang="en-IN" sz="1400" b="0" dirty="0">
                <a:solidFill>
                  <a:srgbClr val="9CDCFE"/>
                </a:solidFill>
                <a:effectLst/>
                <a:latin typeface="Menlo" panose="020B0609030804020204" pitchFamily="49" charset="0"/>
              </a:rPr>
              <a:t>material_specular</a:t>
            </a:r>
            <a:r>
              <a:rPr lang="en-IN" sz="1400" b="0" dirty="0">
                <a:solidFill>
                  <a:srgbClr val="D4D4D4"/>
                </a:solidFill>
                <a:effectLst/>
                <a:latin typeface="Menlo" panose="020B0609030804020204" pitchFamily="49" charset="0"/>
              </a:rPr>
              <a:t> = [</a:t>
            </a:r>
            <a:r>
              <a:rPr lang="en-IN" sz="1400" b="0" dirty="0">
                <a:solidFill>
                  <a:srgbClr val="9CDCFE"/>
                </a:solidFill>
                <a:effectLst/>
                <a:latin typeface="Menlo" panose="020B0609030804020204" pitchFamily="49" charset="0"/>
              </a:rPr>
              <a:t>color</a:t>
            </a:r>
            <a:r>
              <a:rPr lang="en-IN" sz="1400" b="0" dirty="0">
                <a:solidFill>
                  <a:srgbClr val="D4D4D4"/>
                </a:solidFill>
                <a:effectLst/>
                <a:latin typeface="Menlo" panose="020B0609030804020204" pitchFamily="49" charset="0"/>
              </a:rPr>
              <a:t>[</a:t>
            </a:r>
            <a:r>
              <a:rPr lang="en-IN" sz="1400" b="0" dirty="0">
                <a:solidFill>
                  <a:srgbClr val="B5CEA8"/>
                </a:solidFill>
                <a:effectLst/>
                <a:latin typeface="Menlo" panose="020B0609030804020204" pitchFamily="49" charset="0"/>
              </a:rPr>
              <a:t>0</a:t>
            </a:r>
            <a:r>
              <a:rPr lang="en-IN" sz="1400" b="0" dirty="0">
                <a:solidFill>
                  <a:srgbClr val="D4D4D4"/>
                </a:solidFill>
                <a:effectLst/>
                <a:latin typeface="Menlo" panose="020B0609030804020204" pitchFamily="49" charset="0"/>
              </a:rPr>
              <a:t>] * </a:t>
            </a:r>
            <a:r>
              <a:rPr lang="en-IN" sz="1400" b="0" dirty="0">
                <a:solidFill>
                  <a:srgbClr val="9CDCFE"/>
                </a:solidFill>
                <a:effectLst/>
                <a:latin typeface="Menlo" panose="020B0609030804020204" pitchFamily="49" charset="0"/>
              </a:rPr>
              <a:t>specular</a:t>
            </a:r>
            <a:r>
              <a:rPr lang="en-IN" sz="1400" b="0" dirty="0">
                <a:solidFill>
                  <a:srgbClr val="D4D4D4"/>
                </a:solidFill>
                <a:effectLst/>
                <a:latin typeface="Menlo" panose="020B0609030804020204" pitchFamily="49" charset="0"/>
              </a:rPr>
              <a:t>, </a:t>
            </a:r>
            <a:r>
              <a:rPr lang="en-IN" sz="1400" b="0" dirty="0">
                <a:solidFill>
                  <a:srgbClr val="9CDCFE"/>
                </a:solidFill>
                <a:effectLst/>
                <a:latin typeface="Menlo" panose="020B0609030804020204" pitchFamily="49" charset="0"/>
              </a:rPr>
              <a:t>color</a:t>
            </a:r>
            <a:r>
              <a:rPr lang="en-IN" sz="1400" b="0" dirty="0">
                <a:solidFill>
                  <a:srgbClr val="D4D4D4"/>
                </a:solidFill>
                <a:effectLst/>
                <a:latin typeface="Menlo" panose="020B0609030804020204" pitchFamily="49" charset="0"/>
              </a:rPr>
              <a:t>[</a:t>
            </a:r>
            <a:r>
              <a:rPr lang="en-IN" sz="1400" b="0" dirty="0">
                <a:solidFill>
                  <a:srgbClr val="B5CEA8"/>
                </a:solidFill>
                <a:effectLst/>
                <a:latin typeface="Menlo" panose="020B0609030804020204" pitchFamily="49" charset="0"/>
              </a:rPr>
              <a:t>1</a:t>
            </a:r>
            <a:r>
              <a:rPr lang="en-IN" sz="1400" b="0" dirty="0">
                <a:solidFill>
                  <a:srgbClr val="D4D4D4"/>
                </a:solidFill>
                <a:effectLst/>
                <a:latin typeface="Menlo" panose="020B0609030804020204" pitchFamily="49" charset="0"/>
              </a:rPr>
              <a:t>] * </a:t>
            </a:r>
            <a:r>
              <a:rPr lang="en-IN" sz="1400" b="0" dirty="0">
                <a:solidFill>
                  <a:srgbClr val="9CDCFE"/>
                </a:solidFill>
                <a:effectLst/>
                <a:latin typeface="Menlo" panose="020B0609030804020204" pitchFamily="49" charset="0"/>
              </a:rPr>
              <a:t>specular</a:t>
            </a:r>
            <a:r>
              <a:rPr lang="en-IN" sz="1400" b="0" dirty="0">
                <a:solidFill>
                  <a:srgbClr val="D4D4D4"/>
                </a:solidFill>
                <a:effectLst/>
                <a:latin typeface="Menlo" panose="020B0609030804020204" pitchFamily="49" charset="0"/>
              </a:rPr>
              <a:t>, </a:t>
            </a:r>
            <a:r>
              <a:rPr lang="en-IN" sz="1400" b="0" dirty="0">
                <a:solidFill>
                  <a:srgbClr val="9CDCFE"/>
                </a:solidFill>
                <a:effectLst/>
                <a:latin typeface="Menlo" panose="020B0609030804020204" pitchFamily="49" charset="0"/>
              </a:rPr>
              <a:t>color</a:t>
            </a:r>
            <a:r>
              <a:rPr lang="en-IN" sz="1400" b="0" dirty="0">
                <a:solidFill>
                  <a:srgbClr val="D4D4D4"/>
                </a:solidFill>
                <a:effectLst/>
                <a:latin typeface="Menlo" panose="020B0609030804020204" pitchFamily="49" charset="0"/>
              </a:rPr>
              <a:t>[</a:t>
            </a:r>
            <a:r>
              <a:rPr lang="en-IN" sz="1400" b="0" dirty="0">
                <a:solidFill>
                  <a:srgbClr val="B5CEA8"/>
                </a:solidFill>
                <a:effectLst/>
                <a:latin typeface="Menlo" panose="020B0609030804020204" pitchFamily="49" charset="0"/>
              </a:rPr>
              <a:t>2</a:t>
            </a:r>
            <a:r>
              <a:rPr lang="en-IN" sz="1400" b="0" dirty="0">
                <a:solidFill>
                  <a:srgbClr val="D4D4D4"/>
                </a:solidFill>
                <a:effectLst/>
                <a:latin typeface="Menlo" panose="020B0609030804020204" pitchFamily="49" charset="0"/>
              </a:rPr>
              <a:t>] * </a:t>
            </a:r>
            <a:r>
              <a:rPr lang="en-IN" sz="1400" b="0" dirty="0">
                <a:solidFill>
                  <a:srgbClr val="9CDCFE"/>
                </a:solidFill>
                <a:effectLst/>
                <a:latin typeface="Menlo" panose="020B0609030804020204" pitchFamily="49" charset="0"/>
              </a:rPr>
              <a:t>specular</a:t>
            </a:r>
            <a:r>
              <a:rPr lang="en-IN" sz="1400" b="0" dirty="0">
                <a:solidFill>
                  <a:srgbClr val="D4D4D4"/>
                </a:solidFill>
                <a:effectLst/>
                <a:latin typeface="Menlo" panose="020B0609030804020204" pitchFamily="49" charset="0"/>
              </a:rPr>
              <a:t>, </a:t>
            </a:r>
            <a:r>
              <a:rPr lang="en-IN" sz="1400" b="0" dirty="0">
                <a:solidFill>
                  <a:srgbClr val="B5CEA8"/>
                </a:solidFill>
                <a:effectLst/>
                <a:latin typeface="Menlo" panose="020B0609030804020204" pitchFamily="49" charset="0"/>
              </a:rPr>
              <a:t>1.0</a:t>
            </a:r>
            <a:r>
              <a:rPr lang="en-IN" sz="1400" b="0" dirty="0">
                <a:solidFill>
                  <a:srgbClr val="D4D4D4"/>
                </a:solidFill>
                <a:effectLst/>
                <a:latin typeface="Menlo" panose="020B0609030804020204" pitchFamily="49" charset="0"/>
              </a:rPr>
              <a:t>]</a:t>
            </a:r>
          </a:p>
          <a:p>
            <a:r>
              <a:rPr lang="en-IN" sz="1400" b="0" dirty="0">
                <a:solidFill>
                  <a:srgbClr val="9CDCFE"/>
                </a:solidFill>
                <a:effectLst/>
                <a:latin typeface="Menlo" panose="020B0609030804020204" pitchFamily="49" charset="0"/>
              </a:rPr>
              <a:t>material_shininess</a:t>
            </a:r>
            <a:r>
              <a:rPr lang="en-IN" sz="1400" b="0" dirty="0">
                <a:solidFill>
                  <a:srgbClr val="D4D4D4"/>
                </a:solidFill>
                <a:effectLst/>
                <a:latin typeface="Menlo" panose="020B0609030804020204" pitchFamily="49" charset="0"/>
              </a:rPr>
              <a:t> = </a:t>
            </a:r>
            <a:r>
              <a:rPr lang="en-IN" sz="1400" b="0" dirty="0">
                <a:solidFill>
                  <a:srgbClr val="B5CEA8"/>
                </a:solidFill>
                <a:effectLst/>
                <a:latin typeface="Menlo" panose="020B0609030804020204" pitchFamily="49" charset="0"/>
              </a:rPr>
              <a:t>100.0</a:t>
            </a:r>
            <a:endParaRPr lang="en-IN" sz="1400" b="0" dirty="0">
              <a:solidFill>
                <a:srgbClr val="D4D4D4"/>
              </a:solidFill>
              <a:effectLst/>
              <a:latin typeface="Menlo" panose="020B0609030804020204" pitchFamily="49" charset="0"/>
            </a:endParaRPr>
          </a:p>
          <a:p>
            <a:br>
              <a:rPr lang="en-IN" sz="1400" b="0" dirty="0">
                <a:solidFill>
                  <a:srgbClr val="D4D4D4"/>
                </a:solidFill>
                <a:effectLst/>
                <a:latin typeface="Menlo" panose="020B0609030804020204" pitchFamily="49" charset="0"/>
              </a:rPr>
            </a:br>
            <a:r>
              <a:rPr lang="en-IN" sz="1400" b="0" dirty="0">
                <a:solidFill>
                  <a:srgbClr val="D4D4D4"/>
                </a:solidFill>
                <a:effectLst/>
                <a:latin typeface="Menlo" panose="020B0609030804020204" pitchFamily="49" charset="0"/>
              </a:rPr>
              <a:t>glMaterialfv(GL_FRONT, GL_AMBIENT, </a:t>
            </a:r>
            <a:r>
              <a:rPr lang="en-IN" sz="1400" b="0" dirty="0">
                <a:solidFill>
                  <a:srgbClr val="9CDCFE"/>
                </a:solidFill>
                <a:effectLst/>
                <a:latin typeface="Menlo" panose="020B0609030804020204" pitchFamily="49" charset="0"/>
              </a:rPr>
              <a:t>material_ambient</a:t>
            </a:r>
            <a:r>
              <a:rPr lang="en-IN" sz="1400" b="0" dirty="0">
                <a:solidFill>
                  <a:srgbClr val="D4D4D4"/>
                </a:solidFill>
                <a:effectLst/>
                <a:latin typeface="Menlo" panose="020B0609030804020204" pitchFamily="49" charset="0"/>
              </a:rPr>
              <a:t>)</a:t>
            </a:r>
          </a:p>
          <a:p>
            <a:r>
              <a:rPr lang="en-IN" sz="1400" b="0" dirty="0">
                <a:solidFill>
                  <a:srgbClr val="D4D4D4"/>
                </a:solidFill>
                <a:effectLst/>
                <a:latin typeface="Menlo" panose="020B0609030804020204" pitchFamily="49" charset="0"/>
              </a:rPr>
              <a:t>glMaterialfv(GL_FRONT, GL_DIFFUSE, </a:t>
            </a:r>
            <a:r>
              <a:rPr lang="en-IN" sz="1400" b="0" dirty="0">
                <a:solidFill>
                  <a:srgbClr val="9CDCFE"/>
                </a:solidFill>
                <a:effectLst/>
                <a:latin typeface="Menlo" panose="020B0609030804020204" pitchFamily="49" charset="0"/>
              </a:rPr>
              <a:t>material_diffuse</a:t>
            </a:r>
            <a:r>
              <a:rPr lang="en-IN" sz="1400" b="0" dirty="0">
                <a:solidFill>
                  <a:srgbClr val="D4D4D4"/>
                </a:solidFill>
                <a:effectLst/>
                <a:latin typeface="Menlo" panose="020B0609030804020204" pitchFamily="49" charset="0"/>
              </a:rPr>
              <a:t>)</a:t>
            </a:r>
          </a:p>
          <a:p>
            <a:r>
              <a:rPr lang="en-IN" sz="1400" b="0" dirty="0">
                <a:solidFill>
                  <a:srgbClr val="D4D4D4"/>
                </a:solidFill>
                <a:effectLst/>
                <a:latin typeface="Menlo" panose="020B0609030804020204" pitchFamily="49" charset="0"/>
              </a:rPr>
              <a:t>glMaterialfv(GL_FRONT, GL_SPECULAR, </a:t>
            </a:r>
            <a:r>
              <a:rPr lang="en-IN" sz="1400" b="0" dirty="0">
                <a:solidFill>
                  <a:srgbClr val="9CDCFE"/>
                </a:solidFill>
                <a:effectLst/>
                <a:latin typeface="Menlo" panose="020B0609030804020204" pitchFamily="49" charset="0"/>
              </a:rPr>
              <a:t>material_specular</a:t>
            </a:r>
            <a:r>
              <a:rPr lang="en-IN" sz="1400" b="0" dirty="0">
                <a:solidFill>
                  <a:srgbClr val="D4D4D4"/>
                </a:solidFill>
                <a:effectLst/>
                <a:latin typeface="Menlo" panose="020B0609030804020204" pitchFamily="49" charset="0"/>
              </a:rPr>
              <a:t>)</a:t>
            </a:r>
          </a:p>
          <a:p>
            <a:r>
              <a:rPr lang="en-IN" sz="1400" b="0" dirty="0">
                <a:solidFill>
                  <a:srgbClr val="D4D4D4"/>
                </a:solidFill>
                <a:effectLst/>
                <a:latin typeface="Menlo" panose="020B0609030804020204" pitchFamily="49" charset="0"/>
              </a:rPr>
              <a:t>glMaterialfv(GL_FRONT, GL_SHININESS, </a:t>
            </a:r>
            <a:r>
              <a:rPr lang="en-IN" sz="1400" b="0" dirty="0">
                <a:solidFill>
                  <a:srgbClr val="9CDCFE"/>
                </a:solidFill>
                <a:effectLst/>
                <a:latin typeface="Menlo" panose="020B0609030804020204" pitchFamily="49" charset="0"/>
              </a:rPr>
              <a:t>material_shininess</a:t>
            </a:r>
            <a:r>
              <a:rPr lang="en-IN" sz="1400" b="0" dirty="0">
                <a:solidFill>
                  <a:srgbClr val="D4D4D4"/>
                </a:solidFill>
                <a:effectLst/>
                <a:latin typeface="Menlo" panose="020B0609030804020204" pitchFamily="49" charset="0"/>
              </a:rPr>
              <a:t>)</a:t>
            </a:r>
          </a:p>
          <a:p>
            <a:endParaRPr lang="en-US" sz="1400" dirty="0"/>
          </a:p>
        </p:txBody>
      </p:sp>
    </p:spTree>
    <p:extLst>
      <p:ext uri="{BB962C8B-B14F-4D97-AF65-F5344CB8AC3E}">
        <p14:creationId xmlns:p14="http://schemas.microsoft.com/office/powerpoint/2010/main" val="6712656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363A58D-CC35-96D6-7795-CF4F912F8D18}"/>
              </a:ext>
            </a:extLst>
          </p:cNvPr>
          <p:cNvSpPr txBox="1"/>
          <p:nvPr/>
        </p:nvSpPr>
        <p:spPr>
          <a:xfrm>
            <a:off x="178341" y="794425"/>
            <a:ext cx="6593522"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solidFill>
                  <a:srgbClr val="00B050"/>
                </a:solidFill>
                <a:latin typeface="Times New Roman"/>
                <a:cs typeface="Times New Roman"/>
              </a:rPr>
              <a:t>Coding Details</a:t>
            </a:r>
          </a:p>
        </p:txBody>
      </p:sp>
      <p:sp>
        <p:nvSpPr>
          <p:cNvPr id="2" name="Rectangle 1">
            <a:extLst>
              <a:ext uri="{FF2B5EF4-FFF2-40B4-BE49-F238E27FC236}">
                <a16:creationId xmlns:a16="http://schemas.microsoft.com/office/drawing/2014/main" id="{D7CB7228-B47F-24D2-839E-F9ABFAB53C8A}"/>
              </a:ext>
            </a:extLst>
          </p:cNvPr>
          <p:cNvSpPr/>
          <p:nvPr/>
        </p:nvSpPr>
        <p:spPr>
          <a:xfrm>
            <a:off x="-1" y="-1"/>
            <a:ext cx="12191999" cy="616085"/>
          </a:xfrm>
          <a:prstGeom prst="rect">
            <a:avLst/>
          </a:prstGeom>
          <a:solidFill>
            <a:schemeClr val="accent5">
              <a:lumMod val="40000"/>
              <a:lumOff val="6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sz="2800" b="1" dirty="0">
                <a:solidFill>
                  <a:schemeClr val="tx1"/>
                </a:solidFill>
                <a:latin typeface="Times New Roman"/>
                <a:cs typeface="Calibri"/>
              </a:rPr>
              <a:t>  Review                                                                                                          </a:t>
            </a:r>
            <a:r>
              <a:rPr lang="en-US" sz="2000" b="1" dirty="0">
                <a:solidFill>
                  <a:schemeClr val="tx1"/>
                </a:solidFill>
                <a:latin typeface="Times New Roman"/>
                <a:cs typeface="Calibri"/>
              </a:rPr>
              <a:t>02-01-2024</a:t>
            </a:r>
          </a:p>
        </p:txBody>
      </p:sp>
      <p:sp>
        <p:nvSpPr>
          <p:cNvPr id="8" name="TextBox 7">
            <a:extLst>
              <a:ext uri="{FF2B5EF4-FFF2-40B4-BE49-F238E27FC236}">
                <a16:creationId xmlns:a16="http://schemas.microsoft.com/office/drawing/2014/main" id="{1C2B9191-9F47-E618-B2CA-2C3D930CA98F}"/>
              </a:ext>
            </a:extLst>
          </p:cNvPr>
          <p:cNvSpPr txBox="1"/>
          <p:nvPr/>
        </p:nvSpPr>
        <p:spPr>
          <a:xfrm>
            <a:off x="178340" y="1256090"/>
            <a:ext cx="7263317" cy="6093976"/>
          </a:xfrm>
          <a:prstGeom prst="rect">
            <a:avLst/>
          </a:prstGeom>
          <a:noFill/>
        </p:spPr>
        <p:txBody>
          <a:bodyPr wrap="square" rtlCol="0">
            <a:spAutoFit/>
          </a:bodyPr>
          <a:lstStyle/>
          <a:p>
            <a:r>
              <a:rPr lang="en-US" sz="2000" b="1" dirty="0">
                <a:solidFill>
                  <a:srgbClr val="0023FF"/>
                </a:solidFill>
                <a:latin typeface="Times New Roman" panose="02020603050405020304" pitchFamily="18" charset="0"/>
                <a:cs typeface="Times New Roman" panose="02020603050405020304" pitchFamily="18" charset="0"/>
              </a:rPr>
              <a:t>is_within_sphere(): </a:t>
            </a:r>
          </a:p>
          <a:p>
            <a:pPr algn="l"/>
            <a:r>
              <a:rPr lang="en-IN" sz="1600" b="0" i="0" dirty="0">
                <a:effectLst/>
                <a:latin typeface="Times New Roman" panose="02020603050405020304" pitchFamily="18" charset="0"/>
                <a:cs typeface="Times New Roman" panose="02020603050405020304" pitchFamily="18" charset="0"/>
              </a:rPr>
              <a:t>This function is used to determin</a:t>
            </a:r>
            <a:r>
              <a:rPr lang="en-IN" sz="1600" dirty="0">
                <a:latin typeface="Times New Roman" panose="02020603050405020304" pitchFamily="18" charset="0"/>
                <a:cs typeface="Times New Roman" panose="02020603050405020304" pitchFamily="18" charset="0"/>
              </a:rPr>
              <a:t>e if a point selected on the Application window lies on any sphere region or not. </a:t>
            </a:r>
            <a:r>
              <a:rPr lang="en-IN" sz="1600" b="0" i="0" dirty="0">
                <a:effectLst/>
                <a:latin typeface="Times New Roman" panose="02020603050405020304" pitchFamily="18" charset="0"/>
                <a:cs typeface="Times New Roman" panose="02020603050405020304" pitchFamily="18" charset="0"/>
              </a:rPr>
              <a:t> </a:t>
            </a:r>
          </a:p>
          <a:p>
            <a:pPr algn="l"/>
            <a:endParaRPr lang="en-IN" sz="1600" b="0" i="0" dirty="0">
              <a:effectLst/>
              <a:latin typeface="Times New Roman" panose="02020603050405020304" pitchFamily="18" charset="0"/>
              <a:cs typeface="Times New Roman" panose="02020603050405020304" pitchFamily="18" charset="0"/>
            </a:endParaRPr>
          </a:p>
          <a:p>
            <a:pPr algn="l">
              <a:buFont typeface="+mj-lt"/>
              <a:buAutoNum type="arabicPeriod"/>
            </a:pPr>
            <a:r>
              <a:rPr lang="en-IN" sz="1600" b="1" i="0" dirty="0">
                <a:effectLst/>
                <a:latin typeface="Times New Roman" panose="02020603050405020304" pitchFamily="18" charset="0"/>
                <a:cs typeface="Times New Roman" panose="02020603050405020304" pitchFamily="18" charset="0"/>
              </a:rPr>
              <a:t>Get Transformation Matrices:</a:t>
            </a:r>
            <a:endParaRPr lang="en-IN" sz="1600" b="0" i="0" dirty="0">
              <a:effectLst/>
              <a:latin typeface="Times New Roman" panose="02020603050405020304" pitchFamily="18" charset="0"/>
              <a:cs typeface="Times New Roman" panose="02020603050405020304" pitchFamily="18" charset="0"/>
            </a:endParaRPr>
          </a:p>
          <a:p>
            <a:pPr marL="742950" lvl="1" indent="-285750" algn="l">
              <a:buFont typeface="+mj-lt"/>
              <a:buAutoNum type="arabicPeriod"/>
            </a:pPr>
            <a:r>
              <a:rPr lang="en-IN" sz="1600" b="0" i="0" dirty="0">
                <a:effectLst/>
                <a:latin typeface="Times New Roman" panose="02020603050405020304" pitchFamily="18" charset="0"/>
                <a:cs typeface="Times New Roman" panose="02020603050405020304" pitchFamily="18" charset="0"/>
              </a:rPr>
              <a:t>glGetDoublev(</a:t>
            </a:r>
            <a:r>
              <a:rPr lang="en-IN" sz="1600" b="1" i="0" dirty="0">
                <a:effectLst/>
                <a:latin typeface="Times New Roman" panose="02020603050405020304" pitchFamily="18" charset="0"/>
                <a:cs typeface="Times New Roman" panose="02020603050405020304" pitchFamily="18" charset="0"/>
              </a:rPr>
              <a:t>GL_MODELVIEW_MATRIX</a:t>
            </a:r>
            <a:r>
              <a:rPr lang="en-IN" sz="1600" b="0" i="0" dirty="0">
                <a:effectLst/>
                <a:latin typeface="Times New Roman" panose="02020603050405020304" pitchFamily="18" charset="0"/>
                <a:cs typeface="Times New Roman" panose="02020603050405020304" pitchFamily="18" charset="0"/>
              </a:rPr>
              <a:t>) retrieves the current </a:t>
            </a:r>
            <a:r>
              <a:rPr lang="en-IN" sz="1600" b="1" i="0" dirty="0">
                <a:effectLst/>
                <a:latin typeface="Times New Roman" panose="02020603050405020304" pitchFamily="18" charset="0"/>
                <a:cs typeface="Times New Roman" panose="02020603050405020304" pitchFamily="18" charset="0"/>
              </a:rPr>
              <a:t>model-view matrix</a:t>
            </a:r>
            <a:r>
              <a:rPr lang="en-IN" sz="1600" b="0" i="0" dirty="0">
                <a:effectLst/>
                <a:latin typeface="Times New Roman" panose="02020603050405020304" pitchFamily="18" charset="0"/>
                <a:cs typeface="Times New Roman" panose="02020603050405020304" pitchFamily="18" charset="0"/>
              </a:rPr>
              <a:t>.</a:t>
            </a:r>
          </a:p>
          <a:p>
            <a:pPr marL="742950" lvl="1" indent="-285750" algn="l">
              <a:buFont typeface="+mj-lt"/>
              <a:buAutoNum type="arabicPeriod"/>
            </a:pPr>
            <a:r>
              <a:rPr lang="en-IN" sz="1600" b="0" i="0" dirty="0">
                <a:effectLst/>
                <a:latin typeface="Times New Roman" panose="02020603050405020304" pitchFamily="18" charset="0"/>
                <a:cs typeface="Times New Roman" panose="02020603050405020304" pitchFamily="18" charset="0"/>
              </a:rPr>
              <a:t>glGetDoublev(</a:t>
            </a:r>
            <a:r>
              <a:rPr lang="en-IN" sz="1600" b="1" i="0" dirty="0">
                <a:effectLst/>
                <a:latin typeface="Times New Roman" panose="02020603050405020304" pitchFamily="18" charset="0"/>
                <a:cs typeface="Times New Roman" panose="02020603050405020304" pitchFamily="18" charset="0"/>
              </a:rPr>
              <a:t>GL_PROJECTION_MATRIX</a:t>
            </a:r>
            <a:r>
              <a:rPr lang="en-IN" sz="1600" b="0" i="0" dirty="0">
                <a:effectLst/>
                <a:latin typeface="Times New Roman" panose="02020603050405020304" pitchFamily="18" charset="0"/>
                <a:cs typeface="Times New Roman" panose="02020603050405020304" pitchFamily="18" charset="0"/>
              </a:rPr>
              <a:t>) retrieves the current </a:t>
            </a:r>
            <a:r>
              <a:rPr lang="en-IN" sz="1600" b="1" i="0" dirty="0">
                <a:effectLst/>
                <a:latin typeface="Times New Roman" panose="02020603050405020304" pitchFamily="18" charset="0"/>
                <a:cs typeface="Times New Roman" panose="02020603050405020304" pitchFamily="18" charset="0"/>
              </a:rPr>
              <a:t>projection matrix</a:t>
            </a:r>
            <a:r>
              <a:rPr lang="en-IN" sz="1600" b="0" i="0" dirty="0">
                <a:effectLst/>
                <a:latin typeface="Times New Roman" panose="02020603050405020304" pitchFamily="18" charset="0"/>
                <a:cs typeface="Times New Roman" panose="02020603050405020304" pitchFamily="18" charset="0"/>
              </a:rPr>
              <a:t>.</a:t>
            </a:r>
          </a:p>
          <a:p>
            <a:pPr marL="742950" lvl="1" indent="-285750" algn="l">
              <a:buFont typeface="+mj-lt"/>
              <a:buAutoNum type="arabicPeriod"/>
            </a:pPr>
            <a:r>
              <a:rPr lang="en-IN" sz="1600" b="0" i="0" dirty="0">
                <a:effectLst/>
                <a:latin typeface="Times New Roman" panose="02020603050405020304" pitchFamily="18" charset="0"/>
                <a:cs typeface="Times New Roman" panose="02020603050405020304" pitchFamily="18" charset="0"/>
              </a:rPr>
              <a:t>glGetIntegerv(</a:t>
            </a:r>
            <a:r>
              <a:rPr lang="en-IN" sz="1600" b="1" i="0" dirty="0">
                <a:effectLst/>
                <a:latin typeface="Times New Roman" panose="02020603050405020304" pitchFamily="18" charset="0"/>
                <a:cs typeface="Times New Roman" panose="02020603050405020304" pitchFamily="18" charset="0"/>
              </a:rPr>
              <a:t>GL_VIEWPORT</a:t>
            </a:r>
            <a:r>
              <a:rPr lang="en-IN" sz="1600" b="0" i="0" dirty="0">
                <a:effectLst/>
                <a:latin typeface="Times New Roman" panose="02020603050405020304" pitchFamily="18" charset="0"/>
                <a:cs typeface="Times New Roman" panose="02020603050405020304" pitchFamily="18" charset="0"/>
              </a:rPr>
              <a:t>) retrieves the current </a:t>
            </a:r>
            <a:r>
              <a:rPr lang="en-IN" sz="1600" b="1" i="0" dirty="0">
                <a:effectLst/>
                <a:latin typeface="Times New Roman" panose="02020603050405020304" pitchFamily="18" charset="0"/>
                <a:cs typeface="Times New Roman" panose="02020603050405020304" pitchFamily="18" charset="0"/>
              </a:rPr>
              <a:t>viewport</a:t>
            </a:r>
            <a:r>
              <a:rPr lang="en-IN" sz="1600" b="0" i="0" dirty="0">
                <a:effectLst/>
                <a:latin typeface="Times New Roman" panose="02020603050405020304" pitchFamily="18" charset="0"/>
                <a:cs typeface="Times New Roman" panose="02020603050405020304" pitchFamily="18" charset="0"/>
              </a:rPr>
              <a:t> settings.</a:t>
            </a:r>
          </a:p>
          <a:p>
            <a:pPr lvl="1" algn="l"/>
            <a:endParaRPr lang="en-IN" sz="1600" b="0" i="0" dirty="0">
              <a:effectLst/>
              <a:latin typeface="Times New Roman" panose="02020603050405020304" pitchFamily="18" charset="0"/>
              <a:cs typeface="Times New Roman" panose="02020603050405020304" pitchFamily="18" charset="0"/>
            </a:endParaRPr>
          </a:p>
          <a:p>
            <a:pPr algn="l">
              <a:buFont typeface="+mj-lt"/>
              <a:buAutoNum type="arabicPeriod"/>
            </a:pPr>
            <a:r>
              <a:rPr lang="en-IN" sz="1600" b="1" i="0" dirty="0">
                <a:effectLst/>
                <a:latin typeface="Times New Roman" panose="02020603050405020304" pitchFamily="18" charset="0"/>
                <a:cs typeface="Times New Roman" panose="02020603050405020304" pitchFamily="18" charset="0"/>
              </a:rPr>
              <a:t>Unproject Window Coordinates:</a:t>
            </a:r>
            <a:endParaRPr lang="en-IN" sz="1600" b="0" i="0" dirty="0">
              <a:effectLst/>
              <a:latin typeface="Times New Roman" panose="02020603050405020304" pitchFamily="18" charset="0"/>
              <a:cs typeface="Times New Roman" panose="02020603050405020304" pitchFamily="18" charset="0"/>
            </a:endParaRPr>
          </a:p>
          <a:p>
            <a:pPr marL="742950" lvl="1" indent="-285750" algn="l">
              <a:buFont typeface="+mj-lt"/>
              <a:buAutoNum type="arabicPeriod"/>
            </a:pPr>
            <a:r>
              <a:rPr lang="en-IN" sz="1600" b="0" i="0" dirty="0">
                <a:effectLst/>
                <a:latin typeface="Times New Roman" panose="02020603050405020304" pitchFamily="18" charset="0"/>
                <a:cs typeface="Times New Roman" panose="02020603050405020304" pitchFamily="18" charset="0"/>
              </a:rPr>
              <a:t>gluUnProject(winX, winY, winZ, model_view, projection, viewport) </a:t>
            </a:r>
            <a:r>
              <a:rPr lang="en-IN" sz="1600" b="1" i="0" dirty="0">
                <a:effectLst/>
                <a:latin typeface="Times New Roman" panose="02020603050405020304" pitchFamily="18" charset="0"/>
                <a:cs typeface="Times New Roman" panose="02020603050405020304" pitchFamily="18" charset="0"/>
              </a:rPr>
              <a:t>transforms window coordinates </a:t>
            </a:r>
            <a:r>
              <a:rPr lang="en-IN" sz="1600" b="0" i="0" dirty="0">
                <a:effectLst/>
                <a:latin typeface="Times New Roman" panose="02020603050405020304" pitchFamily="18" charset="0"/>
                <a:cs typeface="Times New Roman" panose="02020603050405020304" pitchFamily="18" charset="0"/>
              </a:rPr>
              <a:t>(winX, winY, winZ) into </a:t>
            </a:r>
            <a:r>
              <a:rPr lang="en-IN" sz="1600" b="1" i="0" dirty="0">
                <a:effectLst/>
                <a:latin typeface="Times New Roman" panose="02020603050405020304" pitchFamily="18" charset="0"/>
                <a:cs typeface="Times New Roman" panose="02020603050405020304" pitchFamily="18" charset="0"/>
              </a:rPr>
              <a:t>object coordinates</a:t>
            </a:r>
            <a:r>
              <a:rPr lang="en-IN" sz="1600" b="0" i="0" dirty="0">
                <a:effectLst/>
                <a:latin typeface="Times New Roman" panose="02020603050405020304" pitchFamily="18" charset="0"/>
                <a:cs typeface="Times New Roman" panose="02020603050405020304" pitchFamily="18" charset="0"/>
              </a:rPr>
              <a:t> (x, y, z) using the transformation matrices.</a:t>
            </a:r>
          </a:p>
          <a:p>
            <a:pPr lvl="1" algn="l"/>
            <a:endParaRPr lang="en-IN" sz="1600" b="0" i="0" dirty="0">
              <a:effectLst/>
              <a:latin typeface="Times New Roman" panose="02020603050405020304" pitchFamily="18" charset="0"/>
              <a:cs typeface="Times New Roman" panose="02020603050405020304" pitchFamily="18" charset="0"/>
            </a:endParaRPr>
          </a:p>
          <a:p>
            <a:pPr algn="l">
              <a:buFont typeface="+mj-lt"/>
              <a:buAutoNum type="arabicPeriod"/>
            </a:pPr>
            <a:r>
              <a:rPr lang="en-IN" sz="1600" b="1" i="0" dirty="0">
                <a:effectLst/>
                <a:latin typeface="Times New Roman" panose="02020603050405020304" pitchFamily="18" charset="0"/>
                <a:cs typeface="Times New Roman" panose="02020603050405020304" pitchFamily="18" charset="0"/>
              </a:rPr>
              <a:t>Calculate Distance:</a:t>
            </a:r>
            <a:endParaRPr lang="en-IN" sz="1600" b="0" i="0" dirty="0">
              <a:effectLst/>
              <a:latin typeface="Times New Roman" panose="02020603050405020304" pitchFamily="18" charset="0"/>
              <a:cs typeface="Times New Roman" panose="02020603050405020304" pitchFamily="18" charset="0"/>
            </a:endParaRPr>
          </a:p>
          <a:p>
            <a:pPr marL="742950" lvl="1" indent="-285750" algn="l">
              <a:buFont typeface="+mj-lt"/>
              <a:buAutoNum type="arabicPeriod"/>
            </a:pPr>
            <a:r>
              <a:rPr lang="en-IN" sz="1600" b="0" i="0" dirty="0">
                <a:effectLst/>
                <a:latin typeface="Times New Roman" panose="02020603050405020304" pitchFamily="18" charset="0"/>
                <a:cs typeface="Times New Roman" panose="02020603050405020304" pitchFamily="18" charset="0"/>
              </a:rPr>
              <a:t>The distance between the surface point (x, y) and the sphere </a:t>
            </a:r>
            <a:r>
              <a:rPr lang="en-IN" sz="1600" b="0" i="0" dirty="0" err="1">
                <a:effectLst/>
                <a:latin typeface="Times New Roman" panose="02020603050405020304" pitchFamily="18" charset="0"/>
                <a:cs typeface="Times New Roman" panose="02020603050405020304" pitchFamily="18" charset="0"/>
              </a:rPr>
              <a:t>center</a:t>
            </a:r>
            <a:r>
              <a:rPr lang="en-IN" sz="1600" b="0" i="0" dirty="0">
                <a:effectLst/>
                <a:latin typeface="Times New Roman" panose="02020603050405020304" pitchFamily="18" charset="0"/>
                <a:cs typeface="Times New Roman" panose="02020603050405020304" pitchFamily="18" charset="0"/>
              </a:rPr>
              <a:t> (sphere_center[0], sphere_center[1]) is calculated using the </a:t>
            </a:r>
            <a:r>
              <a:rPr lang="en-IN" sz="1600" b="1" i="0" dirty="0">
                <a:effectLst/>
                <a:latin typeface="Times New Roman" panose="02020603050405020304" pitchFamily="18" charset="0"/>
                <a:cs typeface="Times New Roman" panose="02020603050405020304" pitchFamily="18" charset="0"/>
              </a:rPr>
              <a:t>Euclidean distance formula</a:t>
            </a:r>
            <a:r>
              <a:rPr lang="en-IN" sz="1600" b="0" i="0" dirty="0">
                <a:effectLst/>
                <a:latin typeface="Times New Roman" panose="02020603050405020304" pitchFamily="18" charset="0"/>
                <a:cs typeface="Times New Roman" panose="02020603050405020304" pitchFamily="18" charset="0"/>
              </a:rPr>
              <a:t>.</a:t>
            </a:r>
          </a:p>
          <a:p>
            <a:pPr marL="742950" lvl="1" indent="-285750" algn="l">
              <a:buFont typeface="+mj-lt"/>
              <a:buAutoNum type="arabicPeriod"/>
            </a:pPr>
            <a:r>
              <a:rPr lang="en-IN" sz="1600" b="0" i="0" dirty="0">
                <a:effectLst/>
                <a:latin typeface="Times New Roman" panose="02020603050405020304" pitchFamily="18" charset="0"/>
                <a:cs typeface="Times New Roman" panose="02020603050405020304" pitchFamily="18" charset="0"/>
              </a:rPr>
              <a:t>The function returns </a:t>
            </a:r>
            <a:r>
              <a:rPr lang="en-IN" sz="1600" b="1" i="0" dirty="0">
                <a:effectLst/>
                <a:latin typeface="Times New Roman" panose="02020603050405020304" pitchFamily="18" charset="0"/>
                <a:cs typeface="Times New Roman" panose="02020603050405020304" pitchFamily="18" charset="0"/>
              </a:rPr>
              <a:t>True</a:t>
            </a:r>
            <a:r>
              <a:rPr lang="en-IN" sz="1600" b="0" i="0" dirty="0">
                <a:effectLst/>
                <a:latin typeface="Times New Roman" panose="02020603050405020304" pitchFamily="18" charset="0"/>
                <a:cs typeface="Times New Roman" panose="02020603050405020304" pitchFamily="18" charset="0"/>
              </a:rPr>
              <a:t> if the calculated </a:t>
            </a:r>
            <a:r>
              <a:rPr lang="en-IN" sz="1600" b="1" i="0" dirty="0">
                <a:effectLst/>
                <a:latin typeface="Times New Roman" panose="02020603050405020304" pitchFamily="18" charset="0"/>
                <a:cs typeface="Times New Roman" panose="02020603050405020304" pitchFamily="18" charset="0"/>
              </a:rPr>
              <a:t>distance</a:t>
            </a:r>
            <a:r>
              <a:rPr lang="en-IN" sz="1600" b="0" i="0" dirty="0">
                <a:effectLst/>
                <a:latin typeface="Times New Roman" panose="02020603050405020304" pitchFamily="18" charset="0"/>
                <a:cs typeface="Times New Roman" panose="02020603050405020304" pitchFamily="18" charset="0"/>
              </a:rPr>
              <a:t> is </a:t>
            </a:r>
            <a:r>
              <a:rPr lang="en-IN" sz="1600" b="1" i="0" dirty="0">
                <a:effectLst/>
                <a:latin typeface="Times New Roman" panose="02020603050405020304" pitchFamily="18" charset="0"/>
                <a:cs typeface="Times New Roman" panose="02020603050405020304" pitchFamily="18" charset="0"/>
              </a:rPr>
              <a:t>less than or equal </a:t>
            </a:r>
            <a:r>
              <a:rPr lang="en-IN" sz="1600" b="0" i="0" dirty="0">
                <a:effectLst/>
                <a:latin typeface="Times New Roman" panose="02020603050405020304" pitchFamily="18" charset="0"/>
                <a:cs typeface="Times New Roman" panose="02020603050405020304" pitchFamily="18" charset="0"/>
              </a:rPr>
              <a:t>to  </a:t>
            </a:r>
            <a:r>
              <a:rPr lang="en-IN" sz="1600" b="1" i="0" dirty="0">
                <a:effectLst/>
                <a:latin typeface="Times New Roman" panose="02020603050405020304" pitchFamily="18" charset="0"/>
                <a:cs typeface="Times New Roman" panose="02020603050405020304" pitchFamily="18" charset="0"/>
              </a:rPr>
              <a:t>radius</a:t>
            </a:r>
            <a:r>
              <a:rPr lang="en-IN" sz="1600" b="0" i="0" dirty="0">
                <a:effectLst/>
                <a:latin typeface="Times New Roman" panose="02020603050405020304" pitchFamily="18" charset="0"/>
                <a:cs typeface="Times New Roman" panose="02020603050405020304" pitchFamily="18" charset="0"/>
              </a:rPr>
              <a:t>.</a:t>
            </a:r>
            <a:r>
              <a:rPr lang="en-IN" sz="1600" dirty="0">
                <a:latin typeface="Times New Roman" panose="02020603050405020304" pitchFamily="18" charset="0"/>
                <a:cs typeface="Times New Roman" panose="02020603050405020304" pitchFamily="18" charset="0"/>
              </a:rPr>
              <a:t> </a:t>
            </a:r>
            <a:r>
              <a:rPr lang="en-IN" sz="1600" b="0" i="0" dirty="0">
                <a:effectLst/>
                <a:latin typeface="Times New Roman" panose="02020603050405020304" pitchFamily="18" charset="0"/>
                <a:cs typeface="Times New Roman" panose="02020603050405020304" pitchFamily="18" charset="0"/>
              </a:rPr>
              <a:t>Otherwise, it returns </a:t>
            </a:r>
            <a:r>
              <a:rPr lang="en-IN" sz="1600" b="1" i="0" dirty="0">
                <a:effectLst/>
                <a:latin typeface="Times New Roman" panose="02020603050405020304" pitchFamily="18" charset="0"/>
                <a:cs typeface="Times New Roman" panose="02020603050405020304" pitchFamily="18" charset="0"/>
              </a:rPr>
              <a:t>False</a:t>
            </a:r>
            <a:r>
              <a:rPr lang="en-IN" sz="1600" b="0" i="0" dirty="0">
                <a:effectLst/>
                <a:latin typeface="Times New Roman" panose="02020603050405020304" pitchFamily="18" charset="0"/>
                <a:cs typeface="Times New Roman" panose="02020603050405020304" pitchFamily="18" charset="0"/>
              </a:rPr>
              <a:t>.</a:t>
            </a:r>
          </a:p>
          <a:p>
            <a:pPr marL="285750" indent="-285750">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B0182955-F30E-8DE5-F15C-E6ED4A0FA3E3}"/>
              </a:ext>
            </a:extLst>
          </p:cNvPr>
          <p:cNvSpPr txBox="1"/>
          <p:nvPr/>
        </p:nvSpPr>
        <p:spPr>
          <a:xfrm>
            <a:off x="7441659" y="2137893"/>
            <a:ext cx="4572001" cy="3754874"/>
          </a:xfrm>
          <a:prstGeom prst="rect">
            <a:avLst/>
          </a:prstGeom>
          <a:solidFill>
            <a:schemeClr val="tx1"/>
          </a:solidFill>
        </p:spPr>
        <p:txBody>
          <a:bodyPr wrap="square" rtlCol="0">
            <a:spAutoFit/>
          </a:bodyPr>
          <a:lstStyle/>
          <a:p>
            <a:r>
              <a:rPr lang="en-IN" sz="1400" b="0" dirty="0">
                <a:solidFill>
                  <a:srgbClr val="569CD6"/>
                </a:solidFill>
                <a:effectLst/>
                <a:latin typeface="Menlo" panose="020B0609030804020204" pitchFamily="49" charset="0"/>
              </a:rPr>
              <a:t>def</a:t>
            </a:r>
            <a:r>
              <a:rPr lang="en-IN" sz="1400" b="0" dirty="0">
                <a:solidFill>
                  <a:srgbClr val="D4D4D4"/>
                </a:solidFill>
                <a:effectLst/>
                <a:latin typeface="Menlo" panose="020B0609030804020204" pitchFamily="49" charset="0"/>
              </a:rPr>
              <a:t> </a:t>
            </a:r>
            <a:r>
              <a:rPr lang="en-IN" sz="1400" b="0" dirty="0">
                <a:solidFill>
                  <a:srgbClr val="DCDCAA"/>
                </a:solidFill>
                <a:effectLst/>
                <a:latin typeface="Menlo" panose="020B0609030804020204" pitchFamily="49" charset="0"/>
              </a:rPr>
              <a:t>is_within_sphere</a:t>
            </a:r>
            <a:r>
              <a:rPr lang="en-IN" sz="1400" b="0" dirty="0">
                <a:solidFill>
                  <a:srgbClr val="D4D4D4"/>
                </a:solidFill>
                <a:effectLst/>
                <a:latin typeface="Menlo" panose="020B0609030804020204" pitchFamily="49" charset="0"/>
              </a:rPr>
              <a:t>(</a:t>
            </a:r>
            <a:r>
              <a:rPr lang="en-IN" sz="1400" b="0" dirty="0">
                <a:solidFill>
                  <a:srgbClr val="9CDCFE"/>
                </a:solidFill>
                <a:effectLst/>
                <a:latin typeface="Menlo" panose="020B0609030804020204" pitchFamily="49" charset="0"/>
              </a:rPr>
              <a:t>row</a:t>
            </a:r>
            <a:r>
              <a:rPr lang="en-IN" sz="1400" b="0" dirty="0">
                <a:solidFill>
                  <a:srgbClr val="D4D4D4"/>
                </a:solidFill>
                <a:effectLst/>
                <a:latin typeface="Menlo" panose="020B0609030804020204" pitchFamily="49" charset="0"/>
              </a:rPr>
              <a:t>, </a:t>
            </a:r>
            <a:r>
              <a:rPr lang="en-IN" sz="1400" b="0" dirty="0">
                <a:solidFill>
                  <a:srgbClr val="9CDCFE"/>
                </a:solidFill>
                <a:effectLst/>
                <a:latin typeface="Menlo" panose="020B0609030804020204" pitchFamily="49" charset="0"/>
              </a:rPr>
              <a:t>col</a:t>
            </a:r>
            <a:r>
              <a:rPr lang="en-IN" sz="1400" b="0" dirty="0">
                <a:solidFill>
                  <a:srgbClr val="D4D4D4"/>
                </a:solidFill>
                <a:effectLst/>
                <a:latin typeface="Menlo" panose="020B0609030804020204" pitchFamily="49" charset="0"/>
              </a:rPr>
              <a:t>, </a:t>
            </a:r>
            <a:r>
              <a:rPr lang="en-IN" sz="1400" b="0" dirty="0">
                <a:solidFill>
                  <a:srgbClr val="9CDCFE"/>
                </a:solidFill>
                <a:effectLst/>
                <a:latin typeface="Menlo" panose="020B0609030804020204" pitchFamily="49" charset="0"/>
              </a:rPr>
              <a:t>winX</a:t>
            </a:r>
            <a:r>
              <a:rPr lang="en-IN" sz="1400" b="0" dirty="0">
                <a:solidFill>
                  <a:srgbClr val="D4D4D4"/>
                </a:solidFill>
                <a:effectLst/>
                <a:latin typeface="Menlo" panose="020B0609030804020204" pitchFamily="49" charset="0"/>
              </a:rPr>
              <a:t>, </a:t>
            </a:r>
            <a:r>
              <a:rPr lang="en-IN" sz="1400" b="0" dirty="0">
                <a:solidFill>
                  <a:srgbClr val="9CDCFE"/>
                </a:solidFill>
                <a:effectLst/>
                <a:latin typeface="Menlo" panose="020B0609030804020204" pitchFamily="49" charset="0"/>
              </a:rPr>
              <a:t>winY</a:t>
            </a:r>
            <a:r>
              <a:rPr lang="en-IN" sz="1400" b="0" dirty="0">
                <a:solidFill>
                  <a:srgbClr val="D4D4D4"/>
                </a:solidFill>
                <a:effectLst/>
                <a:latin typeface="Menlo" panose="020B0609030804020204" pitchFamily="49" charset="0"/>
              </a:rPr>
              <a:t>, </a:t>
            </a:r>
            <a:r>
              <a:rPr lang="en-IN" sz="1400" b="0" dirty="0">
                <a:solidFill>
                  <a:srgbClr val="9CDCFE"/>
                </a:solidFill>
                <a:effectLst/>
                <a:latin typeface="Menlo" panose="020B0609030804020204" pitchFamily="49" charset="0"/>
              </a:rPr>
              <a:t>winZ</a:t>
            </a:r>
            <a:r>
              <a:rPr lang="en-IN" sz="1400" b="0" dirty="0">
                <a:solidFill>
                  <a:srgbClr val="D4D4D4"/>
                </a:solidFill>
                <a:effectLst/>
                <a:latin typeface="Menlo" panose="020B0609030804020204" pitchFamily="49" charset="0"/>
              </a:rPr>
              <a:t>):</a:t>
            </a:r>
          </a:p>
          <a:p>
            <a:r>
              <a:rPr lang="en-IN" sz="1400" b="0" dirty="0">
                <a:solidFill>
                  <a:srgbClr val="9CDCFE"/>
                </a:solidFill>
                <a:effectLst/>
                <a:latin typeface="Menlo" panose="020B0609030804020204" pitchFamily="49" charset="0"/>
              </a:rPr>
              <a:t>sphere_center</a:t>
            </a:r>
            <a:r>
              <a:rPr lang="en-IN" sz="1400" b="0" dirty="0">
                <a:solidFill>
                  <a:srgbClr val="D4D4D4"/>
                </a:solidFill>
                <a:effectLst/>
                <a:latin typeface="Menlo" panose="020B0609030804020204" pitchFamily="49" charset="0"/>
              </a:rPr>
              <a:t> = (</a:t>
            </a:r>
            <a:r>
              <a:rPr lang="en-IN" sz="1400" b="0" dirty="0">
                <a:solidFill>
                  <a:srgbClr val="9CDCFE"/>
                </a:solidFill>
                <a:effectLst/>
                <a:latin typeface="Menlo" panose="020B0609030804020204" pitchFamily="49" charset="0"/>
              </a:rPr>
              <a:t>y_spacing</a:t>
            </a:r>
            <a:r>
              <a:rPr lang="en-IN" sz="1400" b="0" dirty="0">
                <a:solidFill>
                  <a:srgbClr val="D4D4D4"/>
                </a:solidFill>
                <a:effectLst/>
                <a:latin typeface="Menlo" panose="020B0609030804020204" pitchFamily="49" charset="0"/>
              </a:rPr>
              <a:t> + </a:t>
            </a:r>
            <a:r>
              <a:rPr lang="en-IN" sz="1400" b="0" dirty="0">
                <a:solidFill>
                  <a:srgbClr val="9CDCFE"/>
                </a:solidFill>
                <a:effectLst/>
                <a:latin typeface="Menlo" panose="020B0609030804020204" pitchFamily="49" charset="0"/>
              </a:rPr>
              <a:t>col</a:t>
            </a:r>
            <a:r>
              <a:rPr lang="en-IN" sz="1400" b="0" dirty="0">
                <a:solidFill>
                  <a:srgbClr val="D4D4D4"/>
                </a:solidFill>
                <a:effectLst/>
                <a:latin typeface="Menlo" panose="020B0609030804020204" pitchFamily="49" charset="0"/>
              </a:rPr>
              <a:t> * </a:t>
            </a:r>
            <a:r>
              <a:rPr lang="en-IN" sz="1400" b="0" dirty="0">
                <a:solidFill>
                  <a:srgbClr val="B5CEA8"/>
                </a:solidFill>
                <a:effectLst/>
                <a:latin typeface="Menlo" panose="020B0609030804020204" pitchFamily="49" charset="0"/>
              </a:rPr>
              <a:t>1.0</a:t>
            </a:r>
            <a:r>
              <a:rPr lang="en-IN" sz="1400" b="0" dirty="0">
                <a:solidFill>
                  <a:srgbClr val="D4D4D4"/>
                </a:solidFill>
                <a:effectLst/>
                <a:latin typeface="Menlo" panose="020B0609030804020204" pitchFamily="49" charset="0"/>
              </a:rPr>
              <a:t>, </a:t>
            </a:r>
            <a:r>
              <a:rPr lang="en-IN" sz="1400" b="0" dirty="0">
                <a:solidFill>
                  <a:srgbClr val="9CDCFE"/>
                </a:solidFill>
                <a:effectLst/>
                <a:latin typeface="Menlo" panose="020B0609030804020204" pitchFamily="49" charset="0"/>
              </a:rPr>
              <a:t>x_spacing</a:t>
            </a:r>
            <a:r>
              <a:rPr lang="en-IN" sz="1400" b="0" dirty="0">
                <a:solidFill>
                  <a:srgbClr val="D4D4D4"/>
                </a:solidFill>
                <a:effectLst/>
                <a:latin typeface="Menlo" panose="020B0609030804020204" pitchFamily="49" charset="0"/>
              </a:rPr>
              <a:t> + </a:t>
            </a:r>
            <a:r>
              <a:rPr lang="en-IN" sz="1400" b="0" dirty="0">
                <a:solidFill>
                  <a:srgbClr val="9CDCFE"/>
                </a:solidFill>
                <a:effectLst/>
                <a:latin typeface="Menlo" panose="020B0609030804020204" pitchFamily="49" charset="0"/>
              </a:rPr>
              <a:t>row</a:t>
            </a:r>
            <a:r>
              <a:rPr lang="en-IN" sz="1400" b="0" dirty="0">
                <a:solidFill>
                  <a:srgbClr val="D4D4D4"/>
                </a:solidFill>
                <a:effectLst/>
                <a:latin typeface="Menlo" panose="020B0609030804020204" pitchFamily="49" charset="0"/>
              </a:rPr>
              <a:t> * </a:t>
            </a:r>
            <a:r>
              <a:rPr lang="en-IN" sz="1400" b="0" dirty="0">
                <a:solidFill>
                  <a:srgbClr val="B5CEA8"/>
                </a:solidFill>
                <a:effectLst/>
                <a:latin typeface="Menlo" panose="020B0609030804020204" pitchFamily="49" charset="0"/>
              </a:rPr>
              <a:t>1.0</a:t>
            </a:r>
            <a:r>
              <a:rPr lang="en-IN" sz="1400" b="0" dirty="0">
                <a:solidFill>
                  <a:srgbClr val="D4D4D4"/>
                </a:solidFill>
                <a:effectLst/>
                <a:latin typeface="Menlo" panose="020B0609030804020204" pitchFamily="49" charset="0"/>
              </a:rPr>
              <a:t>, </a:t>
            </a:r>
            <a:r>
              <a:rPr lang="en-IN" sz="1400" b="0" dirty="0">
                <a:solidFill>
                  <a:srgbClr val="9CDCFE"/>
                </a:solidFill>
                <a:effectLst/>
                <a:latin typeface="Menlo" panose="020B0609030804020204" pitchFamily="49" charset="0"/>
              </a:rPr>
              <a:t>z_depth</a:t>
            </a:r>
            <a:r>
              <a:rPr lang="en-IN" sz="1400" b="0" dirty="0">
                <a:solidFill>
                  <a:srgbClr val="D4D4D4"/>
                </a:solidFill>
                <a:effectLst/>
                <a:latin typeface="Menlo" panose="020B0609030804020204" pitchFamily="49" charset="0"/>
              </a:rPr>
              <a:t>)</a:t>
            </a:r>
          </a:p>
          <a:p>
            <a:r>
              <a:rPr lang="en-IN" sz="1400" b="0" dirty="0">
                <a:solidFill>
                  <a:srgbClr val="9CDCFE"/>
                </a:solidFill>
                <a:effectLst/>
                <a:latin typeface="Menlo" panose="020B0609030804020204" pitchFamily="49" charset="0"/>
              </a:rPr>
              <a:t>model_view</a:t>
            </a:r>
            <a:r>
              <a:rPr lang="en-IN" sz="1400" b="0" dirty="0">
                <a:solidFill>
                  <a:srgbClr val="D4D4D4"/>
                </a:solidFill>
                <a:effectLst/>
                <a:latin typeface="Menlo" panose="020B0609030804020204" pitchFamily="49" charset="0"/>
              </a:rPr>
              <a:t> = glGetDoublev(GL_MODELVIEW_MATRIX)</a:t>
            </a:r>
          </a:p>
          <a:p>
            <a:r>
              <a:rPr lang="en-IN" sz="1400" b="0" dirty="0">
                <a:solidFill>
                  <a:srgbClr val="9CDCFE"/>
                </a:solidFill>
                <a:effectLst/>
                <a:latin typeface="Menlo" panose="020B0609030804020204" pitchFamily="49" charset="0"/>
              </a:rPr>
              <a:t>projection</a:t>
            </a:r>
            <a:r>
              <a:rPr lang="en-IN" sz="1400" b="0" dirty="0">
                <a:solidFill>
                  <a:srgbClr val="D4D4D4"/>
                </a:solidFill>
                <a:effectLst/>
                <a:latin typeface="Menlo" panose="020B0609030804020204" pitchFamily="49" charset="0"/>
              </a:rPr>
              <a:t> = glGetDoublev(GL_PROJECTION_MATRIX)</a:t>
            </a:r>
          </a:p>
          <a:p>
            <a:r>
              <a:rPr lang="en-IN" sz="1400" b="0" dirty="0">
                <a:solidFill>
                  <a:srgbClr val="9CDCFE"/>
                </a:solidFill>
                <a:effectLst/>
                <a:latin typeface="Menlo" panose="020B0609030804020204" pitchFamily="49" charset="0"/>
              </a:rPr>
              <a:t>viewport</a:t>
            </a:r>
            <a:r>
              <a:rPr lang="en-IN" sz="1400" b="0" dirty="0">
                <a:solidFill>
                  <a:srgbClr val="D4D4D4"/>
                </a:solidFill>
                <a:effectLst/>
                <a:latin typeface="Menlo" panose="020B0609030804020204" pitchFamily="49" charset="0"/>
              </a:rPr>
              <a:t> = glGetIntegerv(GL_VIEWPORT)</a:t>
            </a:r>
          </a:p>
          <a:p>
            <a:br>
              <a:rPr lang="en-IN" sz="1400" b="0" dirty="0">
                <a:solidFill>
                  <a:srgbClr val="D4D4D4"/>
                </a:solidFill>
                <a:effectLst/>
                <a:latin typeface="Menlo" panose="020B0609030804020204" pitchFamily="49" charset="0"/>
              </a:rPr>
            </a:br>
            <a:r>
              <a:rPr lang="en-IN" sz="1400" b="0" dirty="0">
                <a:solidFill>
                  <a:srgbClr val="9CDCFE"/>
                </a:solidFill>
                <a:effectLst/>
                <a:latin typeface="Menlo" panose="020B0609030804020204" pitchFamily="49" charset="0"/>
              </a:rPr>
              <a:t>x</a:t>
            </a:r>
            <a:r>
              <a:rPr lang="en-IN" sz="1400" b="0" dirty="0">
                <a:solidFill>
                  <a:srgbClr val="D4D4D4"/>
                </a:solidFill>
                <a:effectLst/>
                <a:latin typeface="Menlo" panose="020B0609030804020204" pitchFamily="49" charset="0"/>
              </a:rPr>
              <a:t>, </a:t>
            </a:r>
            <a:r>
              <a:rPr lang="en-IN" sz="1400" b="0" dirty="0">
                <a:solidFill>
                  <a:srgbClr val="9CDCFE"/>
                </a:solidFill>
                <a:effectLst/>
                <a:latin typeface="Menlo" panose="020B0609030804020204" pitchFamily="49" charset="0"/>
              </a:rPr>
              <a:t>y</a:t>
            </a:r>
            <a:r>
              <a:rPr lang="en-IN" sz="1400" b="0" dirty="0">
                <a:solidFill>
                  <a:srgbClr val="D4D4D4"/>
                </a:solidFill>
                <a:effectLst/>
                <a:latin typeface="Menlo" panose="020B0609030804020204" pitchFamily="49" charset="0"/>
              </a:rPr>
              <a:t>, </a:t>
            </a:r>
            <a:r>
              <a:rPr lang="en-IN" sz="1400" b="0" dirty="0">
                <a:solidFill>
                  <a:srgbClr val="9CDCFE"/>
                </a:solidFill>
                <a:effectLst/>
                <a:latin typeface="Menlo" panose="020B0609030804020204" pitchFamily="49" charset="0"/>
              </a:rPr>
              <a:t>z</a:t>
            </a:r>
            <a:r>
              <a:rPr lang="en-IN" sz="1400" b="0" dirty="0">
                <a:solidFill>
                  <a:srgbClr val="D4D4D4"/>
                </a:solidFill>
                <a:effectLst/>
                <a:latin typeface="Menlo" panose="020B0609030804020204" pitchFamily="49" charset="0"/>
              </a:rPr>
              <a:t> = gluUnProject(</a:t>
            </a:r>
            <a:r>
              <a:rPr lang="en-IN" sz="1400" b="0" dirty="0">
                <a:solidFill>
                  <a:srgbClr val="9CDCFE"/>
                </a:solidFill>
                <a:effectLst/>
                <a:latin typeface="Menlo" panose="020B0609030804020204" pitchFamily="49" charset="0"/>
              </a:rPr>
              <a:t>winX</a:t>
            </a:r>
            <a:r>
              <a:rPr lang="en-IN" sz="1400" b="0" dirty="0">
                <a:solidFill>
                  <a:srgbClr val="D4D4D4"/>
                </a:solidFill>
                <a:effectLst/>
                <a:latin typeface="Menlo" panose="020B0609030804020204" pitchFamily="49" charset="0"/>
              </a:rPr>
              <a:t>, </a:t>
            </a:r>
            <a:r>
              <a:rPr lang="en-IN" sz="1400" b="0" dirty="0">
                <a:solidFill>
                  <a:srgbClr val="9CDCFE"/>
                </a:solidFill>
                <a:effectLst/>
                <a:latin typeface="Menlo" panose="020B0609030804020204" pitchFamily="49" charset="0"/>
              </a:rPr>
              <a:t>winY</a:t>
            </a:r>
            <a:r>
              <a:rPr lang="en-IN" sz="1400" b="0" dirty="0">
                <a:solidFill>
                  <a:srgbClr val="D4D4D4"/>
                </a:solidFill>
                <a:effectLst/>
                <a:latin typeface="Menlo" panose="020B0609030804020204" pitchFamily="49" charset="0"/>
              </a:rPr>
              <a:t>, </a:t>
            </a:r>
            <a:r>
              <a:rPr lang="en-IN" sz="1400" b="0" dirty="0">
                <a:solidFill>
                  <a:srgbClr val="9CDCFE"/>
                </a:solidFill>
                <a:effectLst/>
                <a:latin typeface="Menlo" panose="020B0609030804020204" pitchFamily="49" charset="0"/>
              </a:rPr>
              <a:t>winZ</a:t>
            </a:r>
            <a:r>
              <a:rPr lang="en-IN" sz="1400" b="0" dirty="0">
                <a:solidFill>
                  <a:srgbClr val="D4D4D4"/>
                </a:solidFill>
                <a:effectLst/>
                <a:latin typeface="Menlo" panose="020B0609030804020204" pitchFamily="49" charset="0"/>
              </a:rPr>
              <a:t>, </a:t>
            </a:r>
            <a:r>
              <a:rPr lang="en-IN" sz="1400" b="0" dirty="0">
                <a:solidFill>
                  <a:srgbClr val="9CDCFE"/>
                </a:solidFill>
                <a:effectLst/>
                <a:latin typeface="Menlo" panose="020B0609030804020204" pitchFamily="49" charset="0"/>
              </a:rPr>
              <a:t>model_view</a:t>
            </a:r>
            <a:r>
              <a:rPr lang="en-IN" sz="1400" b="0" dirty="0">
                <a:solidFill>
                  <a:srgbClr val="D4D4D4"/>
                </a:solidFill>
                <a:effectLst/>
                <a:latin typeface="Menlo" panose="020B0609030804020204" pitchFamily="49" charset="0"/>
              </a:rPr>
              <a:t>, </a:t>
            </a:r>
            <a:r>
              <a:rPr lang="en-IN" sz="1400" b="0" dirty="0">
                <a:solidFill>
                  <a:srgbClr val="9CDCFE"/>
                </a:solidFill>
                <a:effectLst/>
                <a:latin typeface="Menlo" panose="020B0609030804020204" pitchFamily="49" charset="0"/>
              </a:rPr>
              <a:t>projection</a:t>
            </a:r>
            <a:r>
              <a:rPr lang="en-IN" sz="1400" b="0" dirty="0">
                <a:solidFill>
                  <a:srgbClr val="D4D4D4"/>
                </a:solidFill>
                <a:effectLst/>
                <a:latin typeface="Menlo" panose="020B0609030804020204" pitchFamily="49" charset="0"/>
              </a:rPr>
              <a:t>, </a:t>
            </a:r>
            <a:r>
              <a:rPr lang="en-IN" sz="1400" b="0" dirty="0">
                <a:solidFill>
                  <a:srgbClr val="9CDCFE"/>
                </a:solidFill>
                <a:effectLst/>
                <a:latin typeface="Menlo" panose="020B0609030804020204" pitchFamily="49" charset="0"/>
              </a:rPr>
              <a:t>viewport</a:t>
            </a:r>
            <a:r>
              <a:rPr lang="en-IN" sz="1400" b="0" dirty="0">
                <a:solidFill>
                  <a:srgbClr val="D4D4D4"/>
                </a:solidFill>
                <a:effectLst/>
                <a:latin typeface="Menlo" panose="020B0609030804020204" pitchFamily="49" charset="0"/>
              </a:rPr>
              <a:t>)</a:t>
            </a:r>
          </a:p>
          <a:p>
            <a:r>
              <a:rPr lang="en-IN" sz="1400" b="0" dirty="0">
                <a:solidFill>
                  <a:srgbClr val="9CDCFE"/>
                </a:solidFill>
                <a:effectLst/>
                <a:latin typeface="Menlo" panose="020B0609030804020204" pitchFamily="49" charset="0"/>
              </a:rPr>
              <a:t>distance</a:t>
            </a:r>
            <a:r>
              <a:rPr lang="en-IN" sz="1400" b="0" dirty="0">
                <a:solidFill>
                  <a:srgbClr val="D4D4D4"/>
                </a:solidFill>
                <a:effectLst/>
                <a:latin typeface="Menlo" panose="020B0609030804020204" pitchFamily="49" charset="0"/>
              </a:rPr>
              <a:t> = </a:t>
            </a:r>
            <a:r>
              <a:rPr lang="en-IN" sz="1400" b="0" dirty="0">
                <a:solidFill>
                  <a:srgbClr val="4EC9B0"/>
                </a:solidFill>
                <a:effectLst/>
                <a:latin typeface="Menlo" panose="020B0609030804020204" pitchFamily="49" charset="0"/>
              </a:rPr>
              <a:t>math</a:t>
            </a:r>
            <a:r>
              <a:rPr lang="en-IN" sz="1400" b="0" dirty="0">
                <a:solidFill>
                  <a:srgbClr val="D4D4D4"/>
                </a:solidFill>
                <a:effectLst/>
                <a:latin typeface="Menlo" panose="020B0609030804020204" pitchFamily="49" charset="0"/>
              </a:rPr>
              <a:t>.</a:t>
            </a:r>
            <a:r>
              <a:rPr lang="en-IN" sz="1400" b="0" dirty="0">
                <a:solidFill>
                  <a:srgbClr val="DCDCAA"/>
                </a:solidFill>
                <a:effectLst/>
                <a:latin typeface="Menlo" panose="020B0609030804020204" pitchFamily="49" charset="0"/>
              </a:rPr>
              <a:t>sqrt</a:t>
            </a:r>
            <a:r>
              <a:rPr lang="en-IN" sz="1400" b="0" dirty="0">
                <a:solidFill>
                  <a:srgbClr val="D4D4D4"/>
                </a:solidFill>
                <a:effectLst/>
                <a:latin typeface="Menlo" panose="020B0609030804020204" pitchFamily="49" charset="0"/>
              </a:rPr>
              <a:t>((</a:t>
            </a:r>
            <a:r>
              <a:rPr lang="en-IN" sz="1400" b="0" dirty="0">
                <a:solidFill>
                  <a:srgbClr val="9CDCFE"/>
                </a:solidFill>
                <a:effectLst/>
                <a:latin typeface="Menlo" panose="020B0609030804020204" pitchFamily="49" charset="0"/>
              </a:rPr>
              <a:t>x</a:t>
            </a:r>
            <a:r>
              <a:rPr lang="en-IN" sz="1400" b="0" dirty="0">
                <a:solidFill>
                  <a:srgbClr val="D4D4D4"/>
                </a:solidFill>
                <a:effectLst/>
                <a:latin typeface="Menlo" panose="020B0609030804020204" pitchFamily="49" charset="0"/>
              </a:rPr>
              <a:t> - </a:t>
            </a:r>
            <a:r>
              <a:rPr lang="en-IN" sz="1400" b="0" dirty="0">
                <a:solidFill>
                  <a:srgbClr val="9CDCFE"/>
                </a:solidFill>
                <a:effectLst/>
                <a:latin typeface="Menlo" panose="020B0609030804020204" pitchFamily="49" charset="0"/>
              </a:rPr>
              <a:t>sphere_center</a:t>
            </a:r>
            <a:r>
              <a:rPr lang="en-IN" sz="1400" b="0" dirty="0">
                <a:solidFill>
                  <a:srgbClr val="D4D4D4"/>
                </a:solidFill>
                <a:effectLst/>
                <a:latin typeface="Menlo" panose="020B0609030804020204" pitchFamily="49" charset="0"/>
              </a:rPr>
              <a:t>[</a:t>
            </a:r>
            <a:r>
              <a:rPr lang="en-IN" sz="1400" b="0" dirty="0">
                <a:solidFill>
                  <a:srgbClr val="B5CEA8"/>
                </a:solidFill>
                <a:effectLst/>
                <a:latin typeface="Menlo" panose="020B0609030804020204" pitchFamily="49" charset="0"/>
              </a:rPr>
              <a:t>0</a:t>
            </a:r>
            <a:r>
              <a:rPr lang="en-IN" sz="1400" b="0" dirty="0">
                <a:solidFill>
                  <a:srgbClr val="D4D4D4"/>
                </a:solidFill>
                <a:effectLst/>
                <a:latin typeface="Menlo" panose="020B0609030804020204" pitchFamily="49" charset="0"/>
              </a:rPr>
              <a:t>])**</a:t>
            </a:r>
            <a:r>
              <a:rPr lang="en-IN" sz="1400" b="0" dirty="0">
                <a:solidFill>
                  <a:srgbClr val="B5CEA8"/>
                </a:solidFill>
                <a:effectLst/>
                <a:latin typeface="Menlo" panose="020B0609030804020204" pitchFamily="49" charset="0"/>
              </a:rPr>
              <a:t>2</a:t>
            </a:r>
            <a:r>
              <a:rPr lang="en-IN" sz="1400" b="0" dirty="0">
                <a:solidFill>
                  <a:srgbClr val="D4D4D4"/>
                </a:solidFill>
                <a:effectLst/>
                <a:latin typeface="Menlo" panose="020B0609030804020204" pitchFamily="49" charset="0"/>
              </a:rPr>
              <a:t> + (</a:t>
            </a:r>
            <a:r>
              <a:rPr lang="en-IN" sz="1400" b="0" dirty="0">
                <a:solidFill>
                  <a:srgbClr val="9CDCFE"/>
                </a:solidFill>
                <a:effectLst/>
                <a:latin typeface="Menlo" panose="020B0609030804020204" pitchFamily="49" charset="0"/>
              </a:rPr>
              <a:t>y</a:t>
            </a:r>
            <a:r>
              <a:rPr lang="en-IN" sz="1400" b="0" dirty="0">
                <a:solidFill>
                  <a:srgbClr val="D4D4D4"/>
                </a:solidFill>
                <a:effectLst/>
                <a:latin typeface="Menlo" panose="020B0609030804020204" pitchFamily="49" charset="0"/>
              </a:rPr>
              <a:t> - </a:t>
            </a:r>
            <a:r>
              <a:rPr lang="en-IN" sz="1400" b="0" dirty="0">
                <a:solidFill>
                  <a:srgbClr val="9CDCFE"/>
                </a:solidFill>
                <a:effectLst/>
                <a:latin typeface="Menlo" panose="020B0609030804020204" pitchFamily="49" charset="0"/>
              </a:rPr>
              <a:t>sphere_center</a:t>
            </a:r>
            <a:r>
              <a:rPr lang="en-IN" sz="1400" b="0" dirty="0">
                <a:solidFill>
                  <a:srgbClr val="D4D4D4"/>
                </a:solidFill>
                <a:effectLst/>
                <a:latin typeface="Menlo" panose="020B0609030804020204" pitchFamily="49" charset="0"/>
              </a:rPr>
              <a:t>[</a:t>
            </a:r>
            <a:r>
              <a:rPr lang="en-IN" sz="1400" b="0" dirty="0">
                <a:solidFill>
                  <a:srgbClr val="B5CEA8"/>
                </a:solidFill>
                <a:effectLst/>
                <a:latin typeface="Menlo" panose="020B0609030804020204" pitchFamily="49" charset="0"/>
              </a:rPr>
              <a:t>1</a:t>
            </a:r>
            <a:r>
              <a:rPr lang="en-IN" sz="1400" b="0" dirty="0">
                <a:solidFill>
                  <a:srgbClr val="D4D4D4"/>
                </a:solidFill>
                <a:effectLst/>
                <a:latin typeface="Menlo" panose="020B0609030804020204" pitchFamily="49" charset="0"/>
              </a:rPr>
              <a:t>])**</a:t>
            </a:r>
            <a:r>
              <a:rPr lang="en-IN" sz="1400" b="0" dirty="0">
                <a:solidFill>
                  <a:srgbClr val="B5CEA8"/>
                </a:solidFill>
                <a:effectLst/>
                <a:latin typeface="Menlo" panose="020B0609030804020204" pitchFamily="49" charset="0"/>
              </a:rPr>
              <a:t>2</a:t>
            </a:r>
            <a:r>
              <a:rPr lang="en-IN" sz="1400" b="0" dirty="0">
                <a:solidFill>
                  <a:srgbClr val="D4D4D4"/>
                </a:solidFill>
                <a:effectLst/>
                <a:latin typeface="Menlo" panose="020B0609030804020204" pitchFamily="49" charset="0"/>
              </a:rPr>
              <a:t>)</a:t>
            </a:r>
          </a:p>
          <a:p>
            <a:r>
              <a:rPr lang="en-IN" sz="1400" b="0" dirty="0">
                <a:solidFill>
                  <a:srgbClr val="C586C0"/>
                </a:solidFill>
                <a:effectLst/>
                <a:latin typeface="Menlo" panose="020B0609030804020204" pitchFamily="49" charset="0"/>
              </a:rPr>
              <a:t>return</a:t>
            </a:r>
            <a:r>
              <a:rPr lang="en-IN" sz="1400" b="0" dirty="0">
                <a:solidFill>
                  <a:srgbClr val="D4D4D4"/>
                </a:solidFill>
                <a:effectLst/>
                <a:latin typeface="Menlo" panose="020B0609030804020204" pitchFamily="49" charset="0"/>
              </a:rPr>
              <a:t> </a:t>
            </a:r>
            <a:r>
              <a:rPr lang="en-IN" sz="1400" b="0" dirty="0">
                <a:solidFill>
                  <a:srgbClr val="9CDCFE"/>
                </a:solidFill>
                <a:effectLst/>
                <a:latin typeface="Menlo" panose="020B0609030804020204" pitchFamily="49" charset="0"/>
              </a:rPr>
              <a:t>distance</a:t>
            </a:r>
            <a:r>
              <a:rPr lang="en-IN" sz="1400" b="0" dirty="0">
                <a:solidFill>
                  <a:srgbClr val="D4D4D4"/>
                </a:solidFill>
                <a:effectLst/>
                <a:latin typeface="Menlo" panose="020B0609030804020204" pitchFamily="49" charset="0"/>
              </a:rPr>
              <a:t> &lt;= </a:t>
            </a:r>
            <a:r>
              <a:rPr lang="en-IN" sz="1400" b="0" dirty="0">
                <a:solidFill>
                  <a:srgbClr val="9CDCFE"/>
                </a:solidFill>
                <a:effectLst/>
                <a:latin typeface="Menlo" panose="020B0609030804020204" pitchFamily="49" charset="0"/>
              </a:rPr>
              <a:t>radius</a:t>
            </a:r>
            <a:endParaRPr lang="en-IN" sz="1400" b="0" dirty="0">
              <a:solidFill>
                <a:srgbClr val="D4D4D4"/>
              </a:solidFill>
              <a:effectLst/>
              <a:latin typeface="Menlo" panose="020B0609030804020204" pitchFamily="49" charset="0"/>
            </a:endParaRPr>
          </a:p>
          <a:p>
            <a:endParaRPr lang="en-US" sz="1400" dirty="0"/>
          </a:p>
        </p:txBody>
      </p:sp>
    </p:spTree>
    <p:extLst>
      <p:ext uri="{BB962C8B-B14F-4D97-AF65-F5344CB8AC3E}">
        <p14:creationId xmlns:p14="http://schemas.microsoft.com/office/powerpoint/2010/main" val="31262048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363A58D-CC35-96D6-7795-CF4F912F8D18}"/>
              </a:ext>
            </a:extLst>
          </p:cNvPr>
          <p:cNvSpPr txBox="1"/>
          <p:nvPr/>
        </p:nvSpPr>
        <p:spPr>
          <a:xfrm>
            <a:off x="171055" y="632768"/>
            <a:ext cx="6593522"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solidFill>
                  <a:srgbClr val="6D02F7"/>
                </a:solidFill>
                <a:latin typeface="Times New Roman"/>
                <a:cs typeface="Times New Roman"/>
              </a:rPr>
              <a:t>Result</a:t>
            </a:r>
            <a:endParaRPr lang="en-US" sz="2400" b="1" dirty="0">
              <a:solidFill>
                <a:srgbClr val="000000"/>
              </a:solidFill>
              <a:latin typeface="Times New Roman"/>
              <a:cs typeface="Times New Roman"/>
            </a:endParaRPr>
          </a:p>
        </p:txBody>
      </p:sp>
      <p:sp>
        <p:nvSpPr>
          <p:cNvPr id="14" name="Rectangle 13">
            <a:extLst>
              <a:ext uri="{FF2B5EF4-FFF2-40B4-BE49-F238E27FC236}">
                <a16:creationId xmlns:a16="http://schemas.microsoft.com/office/drawing/2014/main" id="{F2016864-E27C-F9F9-F28C-7697931E7B21}"/>
              </a:ext>
            </a:extLst>
          </p:cNvPr>
          <p:cNvSpPr/>
          <p:nvPr/>
        </p:nvSpPr>
        <p:spPr>
          <a:xfrm>
            <a:off x="635430" y="1255363"/>
            <a:ext cx="10848813" cy="4804474"/>
          </a:xfrm>
          <a:prstGeom prst="rect">
            <a:avLst/>
          </a:prstGeom>
          <a:solidFill>
            <a:schemeClr val="accent1">
              <a:alpha val="0"/>
            </a:schemeClr>
          </a:solidFill>
          <a:ln w="317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Box 18">
            <a:extLst>
              <a:ext uri="{FF2B5EF4-FFF2-40B4-BE49-F238E27FC236}">
                <a16:creationId xmlns:a16="http://schemas.microsoft.com/office/drawing/2014/main" id="{D5562C97-9000-A985-BA7E-1304A9374EEB}"/>
              </a:ext>
            </a:extLst>
          </p:cNvPr>
          <p:cNvSpPr txBox="1"/>
          <p:nvPr/>
        </p:nvSpPr>
        <p:spPr>
          <a:xfrm>
            <a:off x="5059945" y="6225232"/>
            <a:ext cx="2072106" cy="369332"/>
          </a:xfrm>
          <a:prstGeom prst="rect">
            <a:avLst/>
          </a:prstGeom>
          <a:noFill/>
        </p:spPr>
        <p:txBody>
          <a:bodyPr wrap="none" rtlCol="0">
            <a:spAutoFit/>
          </a:bodyPr>
          <a:lstStyle/>
          <a:p>
            <a:r>
              <a:rPr lang="en-US" b="1" dirty="0">
                <a:solidFill>
                  <a:srgbClr val="0007F6"/>
                </a:solidFill>
                <a:latin typeface="Times New Roman" panose="02020603050405020304" pitchFamily="18" charset="0"/>
                <a:cs typeface="Times New Roman" panose="02020603050405020304" pitchFamily="18" charset="0"/>
              </a:rPr>
              <a:t>Sphere Application</a:t>
            </a:r>
          </a:p>
        </p:txBody>
      </p:sp>
      <p:sp>
        <p:nvSpPr>
          <p:cNvPr id="3" name="Rectangle 2">
            <a:extLst>
              <a:ext uri="{FF2B5EF4-FFF2-40B4-BE49-F238E27FC236}">
                <a16:creationId xmlns:a16="http://schemas.microsoft.com/office/drawing/2014/main" id="{ECD4E690-6364-A2CD-CF1E-F4D107720E77}"/>
              </a:ext>
            </a:extLst>
          </p:cNvPr>
          <p:cNvSpPr/>
          <p:nvPr/>
        </p:nvSpPr>
        <p:spPr>
          <a:xfrm>
            <a:off x="-1" y="-1"/>
            <a:ext cx="12191999" cy="616085"/>
          </a:xfrm>
          <a:prstGeom prst="rect">
            <a:avLst/>
          </a:prstGeom>
          <a:solidFill>
            <a:schemeClr val="accent5">
              <a:lumMod val="40000"/>
              <a:lumOff val="6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sz="2800" b="1" dirty="0">
                <a:solidFill>
                  <a:schemeClr val="tx1"/>
                </a:solidFill>
                <a:latin typeface="Times New Roman"/>
                <a:cs typeface="Calibri"/>
              </a:rPr>
              <a:t>  Review                                                                                                          </a:t>
            </a:r>
            <a:r>
              <a:rPr lang="en-US" sz="2000" b="1" dirty="0">
                <a:solidFill>
                  <a:schemeClr val="tx1"/>
                </a:solidFill>
                <a:latin typeface="Times New Roman"/>
                <a:cs typeface="Calibri"/>
              </a:rPr>
              <a:t>02-01-2024</a:t>
            </a:r>
          </a:p>
        </p:txBody>
      </p:sp>
      <p:pic>
        <p:nvPicPr>
          <p:cNvPr id="11" name="Main_Result">
            <a:hlinkClick r:id="" action="ppaction://media"/>
            <a:extLst>
              <a:ext uri="{FF2B5EF4-FFF2-40B4-BE49-F238E27FC236}">
                <a16:creationId xmlns:a16="http://schemas.microsoft.com/office/drawing/2014/main" id="{565B3C23-9EC3-1AEE-C52B-F62E12696D5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811369" y="1390918"/>
            <a:ext cx="10483402" cy="4572000"/>
          </a:xfrm>
          <a:prstGeom prst="rect">
            <a:avLst/>
          </a:prstGeom>
        </p:spPr>
      </p:pic>
    </p:spTree>
    <p:extLst>
      <p:ext uri="{BB962C8B-B14F-4D97-AF65-F5344CB8AC3E}">
        <p14:creationId xmlns:p14="http://schemas.microsoft.com/office/powerpoint/2010/main" val="3865107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6917"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1"/>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1"/>
                                        </p:tgtEl>
                                      </p:cBhvr>
                                    </p:cmd>
                                  </p:childTnLst>
                                </p:cTn>
                              </p:par>
                            </p:childTnLst>
                          </p:cTn>
                        </p:par>
                      </p:childTnLst>
                    </p:cTn>
                  </p:par>
                </p:childTnLst>
              </p:cTn>
              <p:nextCondLst>
                <p:cond evt="onClick" delay="0">
                  <p:tgtEl>
                    <p:spTgt spid="11"/>
                  </p:tgtEl>
                </p:cond>
              </p:nextCondLst>
            </p:seq>
            <p:video>
              <p:cMediaNode vol="80000">
                <p:cTn id="12" fill="hold" display="0">
                  <p:stCondLst>
                    <p:cond delay="indefinite"/>
                  </p:stCondLst>
                </p:cTn>
                <p:tgtEl>
                  <p:spTgt spid="11"/>
                </p:tgtEl>
              </p:cMediaNode>
            </p:vide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363A58D-CC35-96D6-7795-CF4F912F8D18}"/>
              </a:ext>
            </a:extLst>
          </p:cNvPr>
          <p:cNvSpPr txBox="1"/>
          <p:nvPr/>
        </p:nvSpPr>
        <p:spPr>
          <a:xfrm>
            <a:off x="171055" y="632768"/>
            <a:ext cx="6593522"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solidFill>
                  <a:srgbClr val="6D02F7"/>
                </a:solidFill>
                <a:latin typeface="Times New Roman"/>
                <a:cs typeface="Times New Roman"/>
              </a:rPr>
              <a:t>Result (All Spheres Changed)</a:t>
            </a:r>
            <a:endParaRPr lang="en-US" sz="2400" b="1" dirty="0">
              <a:solidFill>
                <a:srgbClr val="000000"/>
              </a:solidFill>
              <a:latin typeface="Times New Roman"/>
              <a:cs typeface="Times New Roman"/>
            </a:endParaRPr>
          </a:p>
        </p:txBody>
      </p:sp>
      <p:sp>
        <p:nvSpPr>
          <p:cNvPr id="14" name="Rectangle 13">
            <a:extLst>
              <a:ext uri="{FF2B5EF4-FFF2-40B4-BE49-F238E27FC236}">
                <a16:creationId xmlns:a16="http://schemas.microsoft.com/office/drawing/2014/main" id="{F2016864-E27C-F9F9-F28C-7697931E7B21}"/>
              </a:ext>
            </a:extLst>
          </p:cNvPr>
          <p:cNvSpPr/>
          <p:nvPr/>
        </p:nvSpPr>
        <p:spPr>
          <a:xfrm>
            <a:off x="635430" y="1255363"/>
            <a:ext cx="10848813" cy="4804474"/>
          </a:xfrm>
          <a:prstGeom prst="rect">
            <a:avLst/>
          </a:prstGeom>
          <a:solidFill>
            <a:schemeClr val="accent1">
              <a:alpha val="0"/>
            </a:schemeClr>
          </a:solidFill>
          <a:ln w="317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Box 18">
            <a:extLst>
              <a:ext uri="{FF2B5EF4-FFF2-40B4-BE49-F238E27FC236}">
                <a16:creationId xmlns:a16="http://schemas.microsoft.com/office/drawing/2014/main" id="{D5562C97-9000-A985-BA7E-1304A9374EEB}"/>
              </a:ext>
            </a:extLst>
          </p:cNvPr>
          <p:cNvSpPr txBox="1"/>
          <p:nvPr/>
        </p:nvSpPr>
        <p:spPr>
          <a:xfrm>
            <a:off x="5059945" y="6225232"/>
            <a:ext cx="2072106" cy="369332"/>
          </a:xfrm>
          <a:prstGeom prst="rect">
            <a:avLst/>
          </a:prstGeom>
          <a:noFill/>
        </p:spPr>
        <p:txBody>
          <a:bodyPr wrap="none" rtlCol="0">
            <a:spAutoFit/>
          </a:bodyPr>
          <a:lstStyle/>
          <a:p>
            <a:r>
              <a:rPr lang="en-US" b="1" dirty="0">
                <a:solidFill>
                  <a:srgbClr val="0007F6"/>
                </a:solidFill>
                <a:latin typeface="Times New Roman" panose="02020603050405020304" pitchFamily="18" charset="0"/>
                <a:cs typeface="Times New Roman" panose="02020603050405020304" pitchFamily="18" charset="0"/>
              </a:rPr>
              <a:t>Sphere Application</a:t>
            </a:r>
          </a:p>
        </p:txBody>
      </p:sp>
      <p:sp>
        <p:nvSpPr>
          <p:cNvPr id="3" name="Rectangle 2">
            <a:extLst>
              <a:ext uri="{FF2B5EF4-FFF2-40B4-BE49-F238E27FC236}">
                <a16:creationId xmlns:a16="http://schemas.microsoft.com/office/drawing/2014/main" id="{ECD4E690-6364-A2CD-CF1E-F4D107720E77}"/>
              </a:ext>
            </a:extLst>
          </p:cNvPr>
          <p:cNvSpPr/>
          <p:nvPr/>
        </p:nvSpPr>
        <p:spPr>
          <a:xfrm>
            <a:off x="-1" y="-1"/>
            <a:ext cx="12191999" cy="616085"/>
          </a:xfrm>
          <a:prstGeom prst="rect">
            <a:avLst/>
          </a:prstGeom>
          <a:solidFill>
            <a:schemeClr val="accent5">
              <a:lumMod val="40000"/>
              <a:lumOff val="6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sz="2800" b="1" dirty="0">
                <a:solidFill>
                  <a:schemeClr val="tx1"/>
                </a:solidFill>
                <a:latin typeface="Times New Roman"/>
                <a:cs typeface="Calibri"/>
              </a:rPr>
              <a:t>  Review                                                                                                          </a:t>
            </a:r>
            <a:r>
              <a:rPr lang="en-US" sz="2000" b="1" dirty="0">
                <a:solidFill>
                  <a:schemeClr val="tx1"/>
                </a:solidFill>
                <a:latin typeface="Times New Roman"/>
                <a:cs typeface="Calibri"/>
              </a:rPr>
              <a:t>02-01-2024</a:t>
            </a:r>
          </a:p>
        </p:txBody>
      </p:sp>
      <p:pic>
        <p:nvPicPr>
          <p:cNvPr id="2" name="Picture 1">
            <a:extLst>
              <a:ext uri="{FF2B5EF4-FFF2-40B4-BE49-F238E27FC236}">
                <a16:creationId xmlns:a16="http://schemas.microsoft.com/office/drawing/2014/main" id="{3649A2DE-C284-785E-E441-7C2A6E52E191}"/>
              </a:ext>
            </a:extLst>
          </p:cNvPr>
          <p:cNvPicPr>
            <a:picLocks noChangeAspect="1"/>
          </p:cNvPicPr>
          <p:nvPr/>
        </p:nvPicPr>
        <p:blipFill>
          <a:blip r:embed="rId3"/>
          <a:stretch>
            <a:fillRect/>
          </a:stretch>
        </p:blipFill>
        <p:spPr>
          <a:xfrm>
            <a:off x="811368" y="1390918"/>
            <a:ext cx="10483402" cy="4544565"/>
          </a:xfrm>
          <a:prstGeom prst="rect">
            <a:avLst/>
          </a:prstGeom>
        </p:spPr>
      </p:pic>
    </p:spTree>
    <p:extLst>
      <p:ext uri="{BB962C8B-B14F-4D97-AF65-F5344CB8AC3E}">
        <p14:creationId xmlns:p14="http://schemas.microsoft.com/office/powerpoint/2010/main" val="5816144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7CB7228-B47F-24D2-839E-F9ABFAB53C8A}"/>
              </a:ext>
            </a:extLst>
          </p:cNvPr>
          <p:cNvSpPr/>
          <p:nvPr/>
        </p:nvSpPr>
        <p:spPr>
          <a:xfrm>
            <a:off x="-1" y="-1"/>
            <a:ext cx="12191999" cy="616085"/>
          </a:xfrm>
          <a:prstGeom prst="rect">
            <a:avLst/>
          </a:prstGeom>
          <a:solidFill>
            <a:schemeClr val="accent5">
              <a:lumMod val="40000"/>
              <a:lumOff val="6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sz="2800" b="1" dirty="0">
                <a:solidFill>
                  <a:schemeClr val="tx1"/>
                </a:solidFill>
                <a:latin typeface="Times New Roman"/>
                <a:cs typeface="Calibri"/>
              </a:rPr>
              <a:t>  Deliverables                                                                                                  </a:t>
            </a:r>
            <a:r>
              <a:rPr lang="en-US" sz="2000" b="1" dirty="0">
                <a:solidFill>
                  <a:schemeClr val="tx1"/>
                </a:solidFill>
                <a:latin typeface="Times New Roman"/>
                <a:cs typeface="Calibri"/>
              </a:rPr>
              <a:t>02-01-2024</a:t>
            </a:r>
          </a:p>
        </p:txBody>
      </p:sp>
      <p:sp>
        <p:nvSpPr>
          <p:cNvPr id="8" name="TextBox 7">
            <a:extLst>
              <a:ext uri="{FF2B5EF4-FFF2-40B4-BE49-F238E27FC236}">
                <a16:creationId xmlns:a16="http://schemas.microsoft.com/office/drawing/2014/main" id="{1C2B9191-9F47-E618-B2CA-2C3D930CA98F}"/>
              </a:ext>
            </a:extLst>
          </p:cNvPr>
          <p:cNvSpPr txBox="1"/>
          <p:nvPr/>
        </p:nvSpPr>
        <p:spPr>
          <a:xfrm>
            <a:off x="171940" y="864057"/>
            <a:ext cx="11507154" cy="6247864"/>
          </a:xfrm>
          <a:prstGeom prst="rect">
            <a:avLst/>
          </a:prstGeom>
          <a:noFill/>
        </p:spPr>
        <p:txBody>
          <a:bodyPr wrap="square" rtlCol="0">
            <a:spAutoFit/>
          </a:bodyPr>
          <a:lstStyle/>
          <a:p>
            <a:r>
              <a:rPr lang="en-US" sz="2000" b="1" dirty="0">
                <a:solidFill>
                  <a:srgbClr val="0023FF"/>
                </a:solidFill>
                <a:latin typeface="Times New Roman" panose="02020603050405020304" pitchFamily="18" charset="0"/>
                <a:cs typeface="Times New Roman" panose="02020603050405020304" pitchFamily="18" charset="0"/>
              </a:rPr>
              <a:t>Deliverables Submitted: </a:t>
            </a:r>
          </a:p>
          <a:p>
            <a:endParaRPr lang="en-US" sz="2000" b="1" dirty="0">
              <a:solidFill>
                <a:srgbClr val="0023FF"/>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A working windowed application using </a:t>
            </a:r>
            <a:r>
              <a:rPr lang="en-US" sz="2000" b="1" dirty="0">
                <a:highlight>
                  <a:srgbClr val="FFFF00"/>
                </a:highlight>
                <a:latin typeface="Times New Roman" panose="02020603050405020304" pitchFamily="18" charset="0"/>
                <a:cs typeface="Times New Roman" panose="02020603050405020304" pitchFamily="18" charset="0"/>
              </a:rPr>
              <a:t>Python</a:t>
            </a:r>
            <a:r>
              <a:rPr lang="en-US" sz="2000" b="1"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opens in a window on start up using </a:t>
            </a:r>
            <a:r>
              <a:rPr lang="en-US" sz="2000" b="1" dirty="0">
                <a:latin typeface="Times New Roman" panose="02020603050405020304" pitchFamily="18" charset="0"/>
                <a:cs typeface="Times New Roman" panose="02020603050405020304" pitchFamily="18" charset="0"/>
              </a:rPr>
              <a:t>preferred</a:t>
            </a:r>
            <a:r>
              <a:rPr lang="en-US" sz="2000" dirty="0">
                <a:latin typeface="Times New Roman" panose="02020603050405020304" pitchFamily="18" charset="0"/>
                <a:cs typeface="Times New Roman" panose="02020603050405020304" pitchFamily="18" charset="0"/>
              </a:rPr>
              <a:t> Graphics API </a:t>
            </a:r>
            <a:r>
              <a:rPr lang="en-US" sz="2000" b="1" dirty="0">
                <a:highlight>
                  <a:srgbClr val="FFFF00"/>
                </a:highlight>
                <a:latin typeface="Times New Roman" panose="02020603050405020304" pitchFamily="18" charset="0"/>
                <a:cs typeface="Times New Roman" panose="02020603050405020304" pitchFamily="18" charset="0"/>
              </a:rPr>
              <a:t>OpenGL</a:t>
            </a:r>
            <a:r>
              <a:rPr lang="en-US" sz="2000" dirty="0">
                <a:latin typeface="Times New Roman" panose="02020603050405020304" pitchFamily="18" charset="0"/>
                <a:cs typeface="Times New Roman" panose="02020603050405020304" pitchFamily="18" charset="0"/>
              </a:rPr>
              <a:t>. ✅</a:t>
            </a:r>
          </a:p>
          <a:p>
            <a:pPr marL="285750" indent="-285750">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The application is </a:t>
            </a:r>
            <a:r>
              <a:rPr lang="en-US" sz="2000" b="1" dirty="0">
                <a:latin typeface="Times New Roman" panose="02020603050405020304" pitchFamily="18" charset="0"/>
                <a:cs typeface="Times New Roman" panose="02020603050405020304" pitchFamily="18" charset="0"/>
              </a:rPr>
              <a:t>completely self sufficient </a:t>
            </a:r>
            <a:r>
              <a:rPr lang="en-US" sz="2000" dirty="0">
                <a:latin typeface="Times New Roman" panose="02020603050405020304" pitchFamily="18" charset="0"/>
                <a:cs typeface="Times New Roman" panose="02020603050405020304" pitchFamily="18" charset="0"/>
              </a:rPr>
              <a:t>and should be very </a:t>
            </a:r>
            <a:r>
              <a:rPr lang="en-US" sz="2000" b="1" dirty="0">
                <a:latin typeface="Times New Roman" panose="02020603050405020304" pitchFamily="18" charset="0"/>
                <a:cs typeface="Times New Roman" panose="02020603050405020304" pitchFamily="18" charset="0"/>
              </a:rPr>
              <a:t>simple</a:t>
            </a:r>
            <a:r>
              <a:rPr lang="en-US" sz="2000" dirty="0">
                <a:latin typeface="Times New Roman" panose="02020603050405020304" pitchFamily="18" charset="0"/>
                <a:cs typeface="Times New Roman" panose="02020603050405020304" pitchFamily="18" charset="0"/>
              </a:rPr>
              <a:t> to </a:t>
            </a:r>
            <a:r>
              <a:rPr lang="en-US" sz="2000" b="1" dirty="0">
                <a:latin typeface="Times New Roman" panose="02020603050405020304" pitchFamily="18" charset="0"/>
                <a:cs typeface="Times New Roman" panose="02020603050405020304" pitchFamily="18" charset="0"/>
              </a:rPr>
              <a:t>run</a:t>
            </a:r>
            <a:r>
              <a:rPr lang="en-US" sz="2000" dirty="0">
                <a:latin typeface="Times New Roman" panose="02020603050405020304" pitchFamily="18" charset="0"/>
                <a:cs typeface="Times New Roman" panose="02020603050405020304" pitchFamily="18" charset="0"/>
              </a:rPr>
              <a:t>. (The codebase includes a </a:t>
            </a:r>
            <a:r>
              <a:rPr lang="en-US" sz="2000" b="1" dirty="0">
                <a:latin typeface="Times New Roman" panose="02020603050405020304" pitchFamily="18" charset="0"/>
                <a:cs typeface="Times New Roman" panose="02020603050405020304" pitchFamily="18" charset="0"/>
              </a:rPr>
              <a:t>‘environment.yaml’ </a:t>
            </a:r>
            <a:r>
              <a:rPr lang="en-US" sz="2000" dirty="0">
                <a:latin typeface="Times New Roman" panose="02020603050405020304" pitchFamily="18" charset="0"/>
                <a:cs typeface="Times New Roman" panose="02020603050405020304" pitchFamily="18" charset="0"/>
              </a:rPr>
              <a:t>(conda env file) and a  </a:t>
            </a:r>
            <a:r>
              <a:rPr lang="en-US" sz="2000" b="1" dirty="0">
                <a:latin typeface="Times New Roman" panose="02020603050405020304" pitchFamily="18" charset="0"/>
                <a:cs typeface="Times New Roman" panose="02020603050405020304" pitchFamily="18" charset="0"/>
              </a:rPr>
              <a:t>‘requirements.txt’ </a:t>
            </a:r>
            <a:r>
              <a:rPr lang="en-US" sz="2000" dirty="0">
                <a:latin typeface="Times New Roman" panose="02020603050405020304" pitchFamily="18" charset="0"/>
                <a:cs typeface="Times New Roman" panose="02020603050405020304" pitchFamily="18" charset="0"/>
              </a:rPr>
              <a:t>file to easily create an environment for running the  code. ✅</a:t>
            </a:r>
          </a:p>
          <a:p>
            <a:pPr marL="285750" indent="-285750">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The application is </a:t>
            </a:r>
            <a:r>
              <a:rPr lang="en-US" sz="2000" b="1" dirty="0">
                <a:latin typeface="Times New Roman" panose="02020603050405020304" pitchFamily="18" charset="0"/>
                <a:cs typeface="Times New Roman" panose="02020603050405020304" pitchFamily="18" charset="0"/>
              </a:rPr>
              <a:t>light-weight</a:t>
            </a:r>
            <a:r>
              <a:rPr lang="en-US" sz="2000" dirty="0">
                <a:latin typeface="Times New Roman" panose="02020603050405020304" pitchFamily="18" charset="0"/>
                <a:cs typeface="Times New Roman" panose="02020603050405020304" pitchFamily="18" charset="0"/>
              </a:rPr>
              <a:t> and was able to run on lower-end machines (tested on Windows and Linux) (Lowest CPU and GPU tested: Intel </a:t>
            </a:r>
            <a:r>
              <a:rPr lang="en-US" sz="2000" b="1" dirty="0">
                <a:latin typeface="Times New Roman" panose="02020603050405020304" pitchFamily="18" charset="0"/>
                <a:cs typeface="Times New Roman" panose="02020603050405020304" pitchFamily="18" charset="0"/>
              </a:rPr>
              <a:t>i7-6th Gen </a:t>
            </a:r>
            <a:r>
              <a:rPr lang="en-US" sz="2000" dirty="0">
                <a:latin typeface="Times New Roman" panose="02020603050405020304" pitchFamily="18" charset="0"/>
                <a:cs typeface="Times New Roman" panose="02020603050405020304" pitchFamily="18" charset="0"/>
              </a:rPr>
              <a:t>&amp; </a:t>
            </a:r>
            <a:r>
              <a:rPr lang="en-US" sz="2000" b="1" dirty="0">
                <a:latin typeface="Times New Roman" panose="02020603050405020304" pitchFamily="18" charset="0"/>
                <a:cs typeface="Times New Roman" panose="02020603050405020304" pitchFamily="18" charset="0"/>
              </a:rPr>
              <a:t>NVIDIA RTX 1050Ti </a:t>
            </a:r>
            <a:r>
              <a:rPr lang="en-US" sz="2000" dirty="0">
                <a:latin typeface="Times New Roman" panose="02020603050405020304" pitchFamily="18" charset="0"/>
                <a:cs typeface="Times New Roman" panose="02020603050405020304" pitchFamily="18" charset="0"/>
              </a:rPr>
              <a:t>Laptop). ✅</a:t>
            </a:r>
          </a:p>
          <a:p>
            <a:pPr marL="285750" indent="-285750">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The GitHub Repo also contains a video recording of the application in action. (The screen recording contains the requested sequence of action- Select the </a:t>
            </a:r>
            <a:r>
              <a:rPr lang="en-US" sz="2000" b="1" dirty="0">
                <a:latin typeface="Times New Roman" panose="02020603050405020304" pitchFamily="18" charset="0"/>
                <a:cs typeface="Times New Roman" panose="02020603050405020304" pitchFamily="18" charset="0"/>
              </a:rPr>
              <a:t>2nd sphere </a:t>
            </a:r>
            <a:r>
              <a:rPr lang="en-US" sz="2000" dirty="0">
                <a:latin typeface="Times New Roman" panose="02020603050405020304" pitchFamily="18" charset="0"/>
                <a:cs typeface="Times New Roman" panose="02020603050405020304" pitchFamily="18" charset="0"/>
              </a:rPr>
              <a:t>on the </a:t>
            </a:r>
            <a:r>
              <a:rPr lang="en-US" sz="2000" b="1" dirty="0">
                <a:latin typeface="Times New Roman" panose="02020603050405020304" pitchFamily="18" charset="0"/>
                <a:cs typeface="Times New Roman" panose="02020603050405020304" pitchFamily="18" charset="0"/>
              </a:rPr>
              <a:t>top row </a:t>
            </a:r>
            <a:r>
              <a:rPr lang="en-US" sz="2000" dirty="0">
                <a:latin typeface="Times New Roman" panose="02020603050405020304" pitchFamily="18" charset="0"/>
                <a:cs typeface="Times New Roman" panose="02020603050405020304" pitchFamily="18" charset="0"/>
              </a:rPr>
              <a:t>(somewhere in the </a:t>
            </a:r>
            <a:r>
              <a:rPr lang="en-US" sz="2000" b="1" dirty="0">
                <a:latin typeface="Times New Roman" panose="02020603050405020304" pitchFamily="18" charset="0"/>
                <a:cs typeface="Times New Roman" panose="02020603050405020304" pitchFamily="18" charset="0"/>
              </a:rPr>
              <a:t>bottom right </a:t>
            </a:r>
            <a:r>
              <a:rPr lang="en-US" sz="2000" dirty="0">
                <a:latin typeface="Times New Roman" panose="02020603050405020304" pitchFamily="18" charset="0"/>
                <a:cs typeface="Times New Roman" panose="02020603050405020304" pitchFamily="18" charset="0"/>
              </a:rPr>
              <a:t>of the sphere) → </a:t>
            </a:r>
            <a:r>
              <a:rPr lang="en-US" sz="2000" b="1" dirty="0">
                <a:latin typeface="Times New Roman" panose="02020603050405020304" pitchFamily="18" charset="0"/>
                <a:cs typeface="Times New Roman" panose="02020603050405020304" pitchFamily="18" charset="0"/>
              </a:rPr>
              <a:t>deselect</a:t>
            </a:r>
            <a:r>
              <a:rPr lang="en-US" sz="2000" dirty="0">
                <a:latin typeface="Times New Roman" panose="02020603050405020304" pitchFamily="18" charset="0"/>
                <a:cs typeface="Times New Roman" panose="02020603050405020304" pitchFamily="18" charset="0"/>
              </a:rPr>
              <a:t> → </a:t>
            </a:r>
            <a:r>
              <a:rPr lang="en-US" sz="2000" b="1" dirty="0">
                <a:latin typeface="Times New Roman" panose="02020603050405020304" pitchFamily="18" charset="0"/>
                <a:cs typeface="Times New Roman" panose="02020603050405020304" pitchFamily="18" charset="0"/>
              </a:rPr>
              <a:t>4th</a:t>
            </a:r>
            <a:r>
              <a:rPr lang="en-US" sz="2000" dirty="0">
                <a:latin typeface="Times New Roman" panose="02020603050405020304" pitchFamily="18" charset="0"/>
                <a:cs typeface="Times New Roman" panose="02020603050405020304" pitchFamily="18" charset="0"/>
              </a:rPr>
              <a:t> on the </a:t>
            </a:r>
            <a:r>
              <a:rPr lang="en-US" sz="2000" b="1" dirty="0">
                <a:latin typeface="Times New Roman" panose="02020603050405020304" pitchFamily="18" charset="0"/>
                <a:cs typeface="Times New Roman" panose="02020603050405020304" pitchFamily="18" charset="0"/>
              </a:rPr>
              <a:t>bottom row </a:t>
            </a:r>
            <a:r>
              <a:rPr lang="en-US" sz="2000" dirty="0">
                <a:latin typeface="Times New Roman" panose="02020603050405020304" pitchFamily="18" charset="0"/>
                <a:cs typeface="Times New Roman" panose="02020603050405020304" pitchFamily="18" charset="0"/>
              </a:rPr>
              <a:t>(somewhere in </a:t>
            </a:r>
            <a:r>
              <a:rPr lang="en-US" sz="2000" b="1" dirty="0">
                <a:latin typeface="Times New Roman" panose="02020603050405020304" pitchFamily="18" charset="0"/>
                <a:cs typeface="Times New Roman" panose="02020603050405020304" pitchFamily="18" charset="0"/>
              </a:rPr>
              <a:t>the bottom left </a:t>
            </a:r>
            <a:r>
              <a:rPr lang="en-US" sz="2000" dirty="0">
                <a:latin typeface="Times New Roman" panose="02020603050405020304" pitchFamily="18" charset="0"/>
                <a:cs typeface="Times New Roman" panose="02020603050405020304" pitchFamily="18" charset="0"/>
              </a:rPr>
              <a:t>of the sphere) → </a:t>
            </a:r>
            <a:r>
              <a:rPr lang="en-US" sz="2000" b="1" dirty="0">
                <a:latin typeface="Times New Roman" panose="02020603050405020304" pitchFamily="18" charset="0"/>
                <a:cs typeface="Times New Roman" panose="02020603050405020304" pitchFamily="18" charset="0"/>
              </a:rPr>
              <a:t>center sphere </a:t>
            </a:r>
            <a:r>
              <a:rPr lang="en-US" sz="2000" dirty="0">
                <a:latin typeface="Times New Roman" panose="02020603050405020304" pitchFamily="18" charset="0"/>
                <a:cs typeface="Times New Roman" panose="02020603050405020304" pitchFamily="18" charset="0"/>
              </a:rPr>
              <a:t>(in the </a:t>
            </a:r>
            <a:r>
              <a:rPr lang="en-US" sz="2000" b="1" dirty="0">
                <a:latin typeface="Times New Roman" panose="02020603050405020304" pitchFamily="18" charset="0"/>
                <a:cs typeface="Times New Roman" panose="02020603050405020304" pitchFamily="18" charset="0"/>
              </a:rPr>
              <a:t>absolute</a:t>
            </a:r>
            <a:r>
              <a:rPr lang="en-US" sz="2000" dirty="0">
                <a:latin typeface="Times New Roman" panose="02020603050405020304" pitchFamily="18" charset="0"/>
                <a:cs typeface="Times New Roman" panose="02020603050405020304" pitchFamily="18" charset="0"/>
              </a:rPr>
              <a:t> </a:t>
            </a:r>
            <a:r>
              <a:rPr lang="en-US" sz="2000" b="1" dirty="0">
                <a:latin typeface="Times New Roman" panose="02020603050405020304" pitchFamily="18" charset="0"/>
                <a:cs typeface="Times New Roman" panose="02020603050405020304" pitchFamily="18" charset="0"/>
              </a:rPr>
              <a:t>center of the sphere</a:t>
            </a:r>
            <a:r>
              <a:rPr lang="en-US" sz="2000" dirty="0">
                <a:latin typeface="Times New Roman" panose="02020603050405020304" pitchFamily="18" charset="0"/>
                <a:cs typeface="Times New Roman" panose="02020603050405020304" pitchFamily="18" charset="0"/>
              </a:rPr>
              <a:t>))) ✅</a:t>
            </a:r>
          </a:p>
          <a:p>
            <a:pPr marL="285750" indent="-285750">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The repo also includes the </a:t>
            </a:r>
            <a:r>
              <a:rPr lang="en-US" sz="2000" b="1" dirty="0">
                <a:latin typeface="Times New Roman" panose="02020603050405020304" pitchFamily="18" charset="0"/>
                <a:cs typeface="Times New Roman" panose="02020603050405020304" pitchFamily="18" charset="0"/>
              </a:rPr>
              <a:t>doc</a:t>
            </a:r>
            <a:r>
              <a:rPr lang="en-US" sz="2000" dirty="0">
                <a:latin typeface="Times New Roman" panose="02020603050405020304" pitchFamily="18" charset="0"/>
                <a:cs typeface="Times New Roman" panose="02020603050405020304" pitchFamily="18" charset="0"/>
              </a:rPr>
              <a:t> (pdf) &amp; a </a:t>
            </a:r>
            <a:r>
              <a:rPr lang="en-US" sz="2000" b="1" dirty="0">
                <a:latin typeface="Times New Roman" panose="02020603050405020304" pitchFamily="18" charset="0"/>
                <a:cs typeface="Times New Roman" panose="02020603050405020304" pitchFamily="18" charset="0"/>
              </a:rPr>
              <a:t>readme</a:t>
            </a:r>
            <a:r>
              <a:rPr lang="en-US" sz="2000" dirty="0">
                <a:latin typeface="Times New Roman" panose="02020603050405020304" pitchFamily="18" charset="0"/>
                <a:cs typeface="Times New Roman" panose="02020603050405020304" pitchFamily="18" charset="0"/>
              </a:rPr>
              <a:t> file with a brief description of the implementation details and some of the choices and decisions I have made. ✅</a:t>
            </a:r>
            <a:endParaRPr lang="en-IN" sz="2000" dirty="0">
              <a:solidFill>
                <a:schemeClr val="dk1"/>
              </a:solidFill>
              <a:latin typeface="Times New Roman"/>
              <a:ea typeface="Times New Roman"/>
              <a:cs typeface="Times New Roman"/>
              <a:sym typeface="Times New Roman"/>
            </a:endParaRPr>
          </a:p>
          <a:p>
            <a:r>
              <a:rPr lang="en-US" sz="2000" dirty="0">
                <a:latin typeface="Times New Roman" panose="02020603050405020304" pitchFamily="18" charset="0"/>
                <a:cs typeface="Times New Roman" panose="02020603050405020304" pitchFamily="18" charset="0"/>
              </a:rPr>
              <a:t> </a:t>
            </a:r>
            <a:endParaRPr lang="en-US" sz="2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609830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cxnSp>
        <p:nvCxnSpPr>
          <p:cNvPr id="450" name="Google Shape;450;p49"/>
          <p:cNvCxnSpPr/>
          <p:nvPr/>
        </p:nvCxnSpPr>
        <p:spPr>
          <a:xfrm>
            <a:off x="5010465" y="3643601"/>
            <a:ext cx="1724628" cy="0"/>
          </a:xfrm>
          <a:prstGeom prst="straightConnector1">
            <a:avLst/>
          </a:prstGeom>
          <a:noFill/>
          <a:ln w="63500" cap="flat" cmpd="sng">
            <a:solidFill>
              <a:schemeClr val="tx1"/>
            </a:solidFill>
            <a:prstDash val="solid"/>
            <a:miter lim="800000"/>
            <a:headEnd type="none" w="sm" len="sm"/>
            <a:tailEnd type="none" w="sm" len="sm"/>
          </a:ln>
        </p:spPr>
      </p:cxnSp>
      <p:sp>
        <p:nvSpPr>
          <p:cNvPr id="451" name="Google Shape;451;p49"/>
          <p:cNvSpPr txBox="1"/>
          <p:nvPr/>
        </p:nvSpPr>
        <p:spPr>
          <a:xfrm>
            <a:off x="2813831" y="2891233"/>
            <a:ext cx="6117893" cy="646290"/>
          </a:xfrm>
          <a:prstGeom prst="rect">
            <a:avLst/>
          </a:prstGeom>
          <a:noFill/>
          <a:ln>
            <a:noFill/>
          </a:ln>
        </p:spPr>
        <p:txBody>
          <a:bodyPr spcFirstLastPara="1" wrap="square" lIns="91433" tIns="45700" rIns="91433" bIns="45700" anchor="t" anchorCtr="0">
            <a:spAutoFit/>
          </a:bodyPr>
          <a:lstStyle/>
          <a:p>
            <a:r>
              <a:rPr lang="en" sz="3600" dirty="0">
                <a:solidFill>
                  <a:srgbClr val="4CB3DC"/>
                </a:solidFill>
                <a:latin typeface="Times New Roman"/>
                <a:ea typeface="Times New Roman"/>
                <a:cs typeface="Times New Roman"/>
                <a:sym typeface="Times New Roman"/>
              </a:rPr>
              <a:t>--------- </a:t>
            </a:r>
            <a:r>
              <a:rPr lang="en" sz="3600" b="1" dirty="0">
                <a:solidFill>
                  <a:srgbClr val="4CB3DC"/>
                </a:solidFill>
                <a:latin typeface="Times New Roman"/>
                <a:ea typeface="Times New Roman"/>
                <a:cs typeface="Times New Roman"/>
                <a:sym typeface="Times New Roman"/>
              </a:rPr>
              <a:t>THANK YOU </a:t>
            </a:r>
            <a:r>
              <a:rPr lang="en" sz="3600" dirty="0">
                <a:solidFill>
                  <a:srgbClr val="4CB3DC"/>
                </a:solidFill>
                <a:latin typeface="Times New Roman"/>
                <a:ea typeface="Times New Roman"/>
                <a:cs typeface="Times New Roman"/>
                <a:sym typeface="Times New Roman"/>
              </a:rPr>
              <a:t>--------- </a:t>
            </a:r>
            <a:endParaRPr sz="1467" dirty="0">
              <a:solidFill>
                <a:srgbClr val="4CB3DC"/>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363A58D-CC35-96D6-7795-CF4F912F8D18}"/>
              </a:ext>
            </a:extLst>
          </p:cNvPr>
          <p:cNvSpPr txBox="1"/>
          <p:nvPr/>
        </p:nvSpPr>
        <p:spPr>
          <a:xfrm>
            <a:off x="178341" y="794425"/>
            <a:ext cx="6593522"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solidFill>
                  <a:srgbClr val="00B050"/>
                </a:solidFill>
                <a:latin typeface="Times New Roman"/>
                <a:cs typeface="Times New Roman"/>
              </a:rPr>
              <a:t>Application Overview – Stage I</a:t>
            </a:r>
          </a:p>
        </p:txBody>
      </p:sp>
      <p:sp>
        <p:nvSpPr>
          <p:cNvPr id="2" name="Rectangle 1">
            <a:extLst>
              <a:ext uri="{FF2B5EF4-FFF2-40B4-BE49-F238E27FC236}">
                <a16:creationId xmlns:a16="http://schemas.microsoft.com/office/drawing/2014/main" id="{D7CB7228-B47F-24D2-839E-F9ABFAB53C8A}"/>
              </a:ext>
            </a:extLst>
          </p:cNvPr>
          <p:cNvSpPr/>
          <p:nvPr/>
        </p:nvSpPr>
        <p:spPr>
          <a:xfrm>
            <a:off x="-1" y="-1"/>
            <a:ext cx="12191999" cy="616085"/>
          </a:xfrm>
          <a:prstGeom prst="rect">
            <a:avLst/>
          </a:prstGeom>
          <a:solidFill>
            <a:schemeClr val="accent5">
              <a:lumMod val="40000"/>
              <a:lumOff val="6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sz="2800" b="1" dirty="0">
                <a:solidFill>
                  <a:schemeClr val="tx1"/>
                </a:solidFill>
                <a:latin typeface="Times New Roman"/>
                <a:cs typeface="Calibri"/>
              </a:rPr>
              <a:t>  Review                                                                                                          </a:t>
            </a:r>
            <a:r>
              <a:rPr lang="en-US" sz="2000" b="1" dirty="0">
                <a:solidFill>
                  <a:schemeClr val="tx1"/>
                </a:solidFill>
                <a:latin typeface="Times New Roman"/>
                <a:cs typeface="Calibri"/>
              </a:rPr>
              <a:t>02-01-2024</a:t>
            </a:r>
          </a:p>
        </p:txBody>
      </p:sp>
      <p:sp>
        <p:nvSpPr>
          <p:cNvPr id="8" name="TextBox 7">
            <a:extLst>
              <a:ext uri="{FF2B5EF4-FFF2-40B4-BE49-F238E27FC236}">
                <a16:creationId xmlns:a16="http://schemas.microsoft.com/office/drawing/2014/main" id="{1C2B9191-9F47-E618-B2CA-2C3D930CA98F}"/>
              </a:ext>
            </a:extLst>
          </p:cNvPr>
          <p:cNvSpPr txBox="1"/>
          <p:nvPr/>
        </p:nvSpPr>
        <p:spPr>
          <a:xfrm>
            <a:off x="178341" y="1542153"/>
            <a:ext cx="11507154" cy="4555093"/>
          </a:xfrm>
          <a:prstGeom prst="rect">
            <a:avLst/>
          </a:prstGeom>
          <a:noFill/>
        </p:spPr>
        <p:txBody>
          <a:bodyPr wrap="square" rtlCol="0">
            <a:spAutoFit/>
          </a:bodyPr>
          <a:lstStyle/>
          <a:p>
            <a:r>
              <a:rPr lang="en-US" sz="2000" b="1" dirty="0">
                <a:solidFill>
                  <a:srgbClr val="0023FF"/>
                </a:solidFill>
                <a:latin typeface="Times New Roman" panose="02020603050405020304" pitchFamily="18" charset="0"/>
                <a:cs typeface="Times New Roman" panose="02020603050405020304" pitchFamily="18" charset="0"/>
              </a:rPr>
              <a:t>Initial Environment Setting: </a:t>
            </a:r>
          </a:p>
          <a:p>
            <a:endParaRPr lang="en-US" b="1" dirty="0">
              <a:solidFill>
                <a:srgbClr val="0023FF"/>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I begin setting up a </a:t>
            </a:r>
            <a:r>
              <a:rPr lang="en-US" b="1" dirty="0">
                <a:latin typeface="Times New Roman" panose="02020603050405020304" pitchFamily="18" charset="0"/>
                <a:cs typeface="Times New Roman" panose="02020603050405020304" pitchFamily="18" charset="0"/>
              </a:rPr>
              <a:t>single sphere </a:t>
            </a:r>
            <a:r>
              <a:rPr lang="en-US" dirty="0">
                <a:latin typeface="Times New Roman" panose="02020603050405020304" pitchFamily="18" charset="0"/>
                <a:cs typeface="Times New Roman" panose="02020603050405020304" pitchFamily="18" charset="0"/>
              </a:rPr>
              <a:t>object in OpenGL to get a more detailed understanding of the libraries and built-in functions. </a:t>
            </a: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This included setting up a single sphere with randomized color change upon mouse click.</a:t>
            </a: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It also enabled resetting the </a:t>
            </a:r>
            <a:r>
              <a:rPr lang="en-US" b="1" dirty="0">
                <a:latin typeface="Times New Roman" panose="02020603050405020304" pitchFamily="18" charset="0"/>
                <a:cs typeface="Times New Roman" panose="02020603050405020304" pitchFamily="18" charset="0"/>
              </a:rPr>
              <a:t>color changed </a:t>
            </a:r>
            <a:r>
              <a:rPr lang="en-US" dirty="0">
                <a:latin typeface="Times New Roman" panose="02020603050405020304" pitchFamily="18" charset="0"/>
                <a:cs typeface="Times New Roman" panose="02020603050405020304" pitchFamily="18" charset="0"/>
              </a:rPr>
              <a:t>when clicking at a point outside the sphere. Esc key triggered closing the application. </a:t>
            </a: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This code gave a good understanding of defining a new environment and creating a </a:t>
            </a:r>
            <a:r>
              <a:rPr lang="en-US" b="1" dirty="0">
                <a:latin typeface="Times New Roman" panose="02020603050405020304" pitchFamily="18" charset="0"/>
                <a:cs typeface="Times New Roman" panose="02020603050405020304" pitchFamily="18" charset="0"/>
              </a:rPr>
              <a:t>rendering window</a:t>
            </a:r>
            <a:r>
              <a:rPr lang="en-US" dirty="0">
                <a:latin typeface="Times New Roman" panose="02020603050405020304" pitchFamily="18" charset="0"/>
                <a:cs typeface="Times New Roman" panose="02020603050405020304" pitchFamily="18" charset="0"/>
              </a:rPr>
              <a:t>. </a:t>
            </a: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In this stage I also setup up </a:t>
            </a:r>
            <a:r>
              <a:rPr lang="en-US" b="1" dirty="0">
                <a:latin typeface="Times New Roman" panose="02020603050405020304" pitchFamily="18" charset="0"/>
                <a:cs typeface="Times New Roman" panose="02020603050405020304" pitchFamily="18" charset="0"/>
              </a:rPr>
              <a:t>lighting source </a:t>
            </a:r>
            <a:r>
              <a:rPr lang="en-US" dirty="0">
                <a:latin typeface="Times New Roman" panose="02020603050405020304" pitchFamily="18" charset="0"/>
                <a:cs typeface="Times New Roman" panose="02020603050405020304" pitchFamily="18" charset="0"/>
              </a:rPr>
              <a:t>and opted for the </a:t>
            </a:r>
            <a:r>
              <a:rPr lang="en-US" b="1" dirty="0">
                <a:latin typeface="Times New Roman" panose="02020603050405020304" pitchFamily="18" charset="0"/>
                <a:cs typeface="Times New Roman" panose="02020603050405020304" pitchFamily="18" charset="0"/>
              </a:rPr>
              <a:t>GL_SMOOTH </a:t>
            </a:r>
            <a:r>
              <a:rPr lang="en-US" dirty="0">
                <a:latin typeface="Times New Roman" panose="02020603050405020304" pitchFamily="18" charset="0"/>
                <a:cs typeface="Times New Roman" panose="02020603050405020304" pitchFamily="18" charset="0"/>
              </a:rPr>
              <a:t>shading model which gave the sphere a more pleasing appearance like the image from the task. </a:t>
            </a: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142752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363A58D-CC35-96D6-7795-CF4F912F8D18}"/>
              </a:ext>
            </a:extLst>
          </p:cNvPr>
          <p:cNvSpPr txBox="1"/>
          <p:nvPr/>
        </p:nvSpPr>
        <p:spPr>
          <a:xfrm>
            <a:off x="171055" y="632768"/>
            <a:ext cx="6593522"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solidFill>
                  <a:srgbClr val="6D02F7"/>
                </a:solidFill>
                <a:latin typeface="Times New Roman"/>
                <a:cs typeface="Times New Roman"/>
              </a:rPr>
              <a:t>Rendering</a:t>
            </a:r>
            <a:endParaRPr lang="en-US" sz="2400" b="1" dirty="0">
              <a:solidFill>
                <a:srgbClr val="000000"/>
              </a:solidFill>
              <a:latin typeface="Times New Roman"/>
              <a:cs typeface="Times New Roman"/>
            </a:endParaRPr>
          </a:p>
        </p:txBody>
      </p:sp>
      <p:sp>
        <p:nvSpPr>
          <p:cNvPr id="14" name="Rectangle 13">
            <a:extLst>
              <a:ext uri="{FF2B5EF4-FFF2-40B4-BE49-F238E27FC236}">
                <a16:creationId xmlns:a16="http://schemas.microsoft.com/office/drawing/2014/main" id="{F2016864-E27C-F9F9-F28C-7697931E7B21}"/>
              </a:ext>
            </a:extLst>
          </p:cNvPr>
          <p:cNvSpPr/>
          <p:nvPr/>
        </p:nvSpPr>
        <p:spPr>
          <a:xfrm>
            <a:off x="455584" y="1433793"/>
            <a:ext cx="5526762" cy="4437088"/>
          </a:xfrm>
          <a:prstGeom prst="rect">
            <a:avLst/>
          </a:prstGeom>
          <a:solidFill>
            <a:schemeClr val="accent1">
              <a:alpha val="0"/>
            </a:schemeClr>
          </a:solidFill>
          <a:ln w="317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Box 18">
            <a:extLst>
              <a:ext uri="{FF2B5EF4-FFF2-40B4-BE49-F238E27FC236}">
                <a16:creationId xmlns:a16="http://schemas.microsoft.com/office/drawing/2014/main" id="{D5562C97-9000-A985-BA7E-1304A9374EEB}"/>
              </a:ext>
            </a:extLst>
          </p:cNvPr>
          <p:cNvSpPr txBox="1"/>
          <p:nvPr/>
        </p:nvSpPr>
        <p:spPr>
          <a:xfrm>
            <a:off x="2074637" y="6040566"/>
            <a:ext cx="1533433" cy="369332"/>
          </a:xfrm>
          <a:prstGeom prst="rect">
            <a:avLst/>
          </a:prstGeom>
          <a:noFill/>
        </p:spPr>
        <p:txBody>
          <a:bodyPr wrap="none" rtlCol="0">
            <a:spAutoFit/>
          </a:bodyPr>
          <a:lstStyle/>
          <a:p>
            <a:r>
              <a:rPr lang="en-US" b="1" dirty="0">
                <a:solidFill>
                  <a:srgbClr val="0007F6"/>
                </a:solidFill>
                <a:latin typeface="Times New Roman" panose="02020603050405020304" pitchFamily="18" charset="0"/>
                <a:cs typeface="Times New Roman" panose="02020603050405020304" pitchFamily="18" charset="0"/>
              </a:rPr>
              <a:t>Initial Sphere</a:t>
            </a:r>
          </a:p>
        </p:txBody>
      </p:sp>
      <p:sp>
        <p:nvSpPr>
          <p:cNvPr id="3" name="Rectangle 2">
            <a:extLst>
              <a:ext uri="{FF2B5EF4-FFF2-40B4-BE49-F238E27FC236}">
                <a16:creationId xmlns:a16="http://schemas.microsoft.com/office/drawing/2014/main" id="{5827B5A7-5C64-83D5-039B-0093CAF09509}"/>
              </a:ext>
            </a:extLst>
          </p:cNvPr>
          <p:cNvSpPr/>
          <p:nvPr/>
        </p:nvSpPr>
        <p:spPr>
          <a:xfrm>
            <a:off x="-1" y="-1"/>
            <a:ext cx="12191999" cy="616085"/>
          </a:xfrm>
          <a:prstGeom prst="rect">
            <a:avLst/>
          </a:prstGeom>
          <a:solidFill>
            <a:schemeClr val="accent5">
              <a:lumMod val="40000"/>
              <a:lumOff val="6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sz="2800" b="1" dirty="0">
                <a:solidFill>
                  <a:schemeClr val="tx1"/>
                </a:solidFill>
                <a:latin typeface="Times New Roman"/>
                <a:cs typeface="Calibri"/>
              </a:rPr>
              <a:t>  Review                                                                                                          </a:t>
            </a:r>
            <a:r>
              <a:rPr lang="en-US" sz="2000" b="1" dirty="0">
                <a:solidFill>
                  <a:schemeClr val="tx1"/>
                </a:solidFill>
                <a:latin typeface="Times New Roman"/>
                <a:cs typeface="Calibri"/>
              </a:rPr>
              <a:t>02-01-2024</a:t>
            </a:r>
          </a:p>
        </p:txBody>
      </p:sp>
      <p:sp>
        <p:nvSpPr>
          <p:cNvPr id="4" name="Rectangle 3">
            <a:extLst>
              <a:ext uri="{FF2B5EF4-FFF2-40B4-BE49-F238E27FC236}">
                <a16:creationId xmlns:a16="http://schemas.microsoft.com/office/drawing/2014/main" id="{1C5B69F4-D1AF-3210-E304-840FBA3FAD54}"/>
              </a:ext>
            </a:extLst>
          </p:cNvPr>
          <p:cNvSpPr/>
          <p:nvPr/>
        </p:nvSpPr>
        <p:spPr>
          <a:xfrm>
            <a:off x="6209649" y="1433793"/>
            <a:ext cx="5526762" cy="4437088"/>
          </a:xfrm>
          <a:prstGeom prst="rect">
            <a:avLst/>
          </a:prstGeom>
          <a:solidFill>
            <a:schemeClr val="accent1">
              <a:alpha val="0"/>
            </a:schemeClr>
          </a:solidFill>
          <a:ln w="317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172C16EB-19F9-09B0-CDAA-C9FCC2EF9859}"/>
              </a:ext>
            </a:extLst>
          </p:cNvPr>
          <p:cNvSpPr txBox="1"/>
          <p:nvPr/>
        </p:nvSpPr>
        <p:spPr>
          <a:xfrm>
            <a:off x="8583930" y="6040566"/>
            <a:ext cx="1559081" cy="369332"/>
          </a:xfrm>
          <a:prstGeom prst="rect">
            <a:avLst/>
          </a:prstGeom>
          <a:noFill/>
        </p:spPr>
        <p:txBody>
          <a:bodyPr wrap="none" rtlCol="0">
            <a:spAutoFit/>
          </a:bodyPr>
          <a:lstStyle/>
          <a:p>
            <a:r>
              <a:rPr lang="en-US" b="1" dirty="0">
                <a:solidFill>
                  <a:srgbClr val="0007F6"/>
                </a:solidFill>
                <a:latin typeface="Times New Roman" panose="02020603050405020304" pitchFamily="18" charset="0"/>
                <a:cs typeface="Times New Roman" panose="02020603050405020304" pitchFamily="18" charset="0"/>
              </a:rPr>
              <a:t>Color Change</a:t>
            </a:r>
          </a:p>
        </p:txBody>
      </p:sp>
      <p:pic>
        <p:nvPicPr>
          <p:cNvPr id="13" name="Init_reduced">
            <a:hlinkClick r:id="" action="ppaction://media"/>
            <a:extLst>
              <a:ext uri="{FF2B5EF4-FFF2-40B4-BE49-F238E27FC236}">
                <a16:creationId xmlns:a16="http://schemas.microsoft.com/office/drawing/2014/main" id="{4F22B9F0-BDEE-7815-CAFD-0708DA7A937A}"/>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599824" y="1537518"/>
            <a:ext cx="5238281" cy="4229636"/>
          </a:xfrm>
          <a:prstGeom prst="rect">
            <a:avLst/>
          </a:prstGeom>
        </p:spPr>
      </p:pic>
      <p:pic>
        <p:nvPicPr>
          <p:cNvPr id="18" name="Init_colorchage_reduced">
            <a:hlinkClick r:id="" action="ppaction://media"/>
            <a:extLst>
              <a:ext uri="{FF2B5EF4-FFF2-40B4-BE49-F238E27FC236}">
                <a16:creationId xmlns:a16="http://schemas.microsoft.com/office/drawing/2014/main" id="{62FF8A32-6CB0-0F17-DFF8-3A8EEC8E3983}"/>
              </a:ext>
            </a:extLst>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6353894" y="1537515"/>
            <a:ext cx="5241921" cy="4229638"/>
          </a:xfrm>
          <a:prstGeom prst="rect">
            <a:avLst/>
          </a:prstGeom>
        </p:spPr>
      </p:pic>
    </p:spTree>
    <p:extLst>
      <p:ext uri="{BB962C8B-B14F-4D97-AF65-F5344CB8AC3E}">
        <p14:creationId xmlns:p14="http://schemas.microsoft.com/office/powerpoint/2010/main" val="3766905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505" fill="hold"/>
                                        <p:tgtEl>
                                          <p:spTgt spid="13"/>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20383"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11" restart="whenNotActive" fill="hold" evtFilter="cancelBubble" nodeType="interactiveSeq">
                <p:stCondLst>
                  <p:cond evt="onClick" delay="0">
                    <p:tgtEl>
                      <p:spTgt spid="13"/>
                    </p:tgtEl>
                  </p:cond>
                </p:stCondLst>
                <p:endSync evt="end" delay="0">
                  <p:rtn val="all"/>
                </p:endSync>
                <p:childTnLst>
                  <p:par>
                    <p:cTn id="12" fill="hold">
                      <p:stCondLst>
                        <p:cond delay="0"/>
                      </p:stCondLst>
                      <p:childTnLst>
                        <p:par>
                          <p:cTn id="13" fill="hold">
                            <p:stCondLst>
                              <p:cond delay="0"/>
                            </p:stCondLst>
                            <p:childTnLst>
                              <p:par>
                                <p:cTn id="14" presetID="2" presetClass="mediacall" presetSubtype="0" fill="hold" nodeType="clickEffect">
                                  <p:stCondLst>
                                    <p:cond delay="0"/>
                                  </p:stCondLst>
                                  <p:childTnLst>
                                    <p:cmd type="call" cmd="togglePause">
                                      <p:cBhvr>
                                        <p:cTn id="15" dur="1" fill="hold"/>
                                        <p:tgtEl>
                                          <p:spTgt spid="13"/>
                                        </p:tgtEl>
                                      </p:cBhvr>
                                    </p:cmd>
                                  </p:childTnLst>
                                </p:cTn>
                              </p:par>
                            </p:childTnLst>
                          </p:cTn>
                        </p:par>
                      </p:childTnLst>
                    </p:cTn>
                  </p:par>
                </p:childTnLst>
              </p:cTn>
              <p:nextCondLst>
                <p:cond evt="onClick" delay="0">
                  <p:tgtEl>
                    <p:spTgt spid="13"/>
                  </p:tgtEl>
                </p:cond>
              </p:nextCondLst>
            </p:seq>
            <p:video>
              <p:cMediaNode vol="80000">
                <p:cTn id="16" fill="hold" display="0">
                  <p:stCondLst>
                    <p:cond delay="indefinite"/>
                  </p:stCondLst>
                </p:cTn>
                <p:tgtEl>
                  <p:spTgt spid="13"/>
                </p:tgtEl>
              </p:cMediaNode>
            </p:video>
            <p:seq concurrent="1" nextAc="seek">
              <p:cTn id="17" restart="whenNotActive" fill="hold" evtFilter="cancelBubble" nodeType="interactiveSeq">
                <p:stCondLst>
                  <p:cond evt="onClick" delay="0">
                    <p:tgtEl>
                      <p:spTgt spid="18"/>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clickEffect">
                                  <p:stCondLst>
                                    <p:cond delay="0"/>
                                  </p:stCondLst>
                                  <p:childTnLst>
                                    <p:cmd type="call" cmd="togglePause">
                                      <p:cBhvr>
                                        <p:cTn id="21" dur="1" fill="hold"/>
                                        <p:tgtEl>
                                          <p:spTgt spid="18"/>
                                        </p:tgtEl>
                                      </p:cBhvr>
                                    </p:cmd>
                                  </p:childTnLst>
                                </p:cTn>
                              </p:par>
                            </p:childTnLst>
                          </p:cTn>
                        </p:par>
                      </p:childTnLst>
                    </p:cTn>
                  </p:par>
                </p:childTnLst>
              </p:cTn>
              <p:nextCondLst>
                <p:cond evt="onClick" delay="0">
                  <p:tgtEl>
                    <p:spTgt spid="18"/>
                  </p:tgtEl>
                </p:cond>
              </p:nextCondLst>
            </p:seq>
            <p:video>
              <p:cMediaNode vol="80000">
                <p:cTn id="22" fill="hold" display="0">
                  <p:stCondLst>
                    <p:cond delay="indefinite"/>
                  </p:stCondLst>
                </p:cTn>
                <p:tgtEl>
                  <p:spTgt spid="18"/>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D84E929-1CB4-8AE8-FABB-E68D5B038F7D}"/>
              </a:ext>
            </a:extLst>
          </p:cNvPr>
          <p:cNvSpPr/>
          <p:nvPr/>
        </p:nvSpPr>
        <p:spPr>
          <a:xfrm>
            <a:off x="-1" y="-1"/>
            <a:ext cx="12191999" cy="616085"/>
          </a:xfrm>
          <a:prstGeom prst="rect">
            <a:avLst/>
          </a:prstGeom>
          <a:solidFill>
            <a:schemeClr val="accent5">
              <a:lumMod val="40000"/>
              <a:lumOff val="6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sz="2800" b="1" dirty="0">
                <a:solidFill>
                  <a:schemeClr val="tx1"/>
                </a:solidFill>
                <a:latin typeface="Times New Roman"/>
                <a:cs typeface="Calibri"/>
              </a:rPr>
              <a:t>  Review                                                                                                          </a:t>
            </a:r>
            <a:r>
              <a:rPr lang="en-US" sz="2000" b="1" dirty="0">
                <a:solidFill>
                  <a:schemeClr val="tx1"/>
                </a:solidFill>
                <a:latin typeface="Times New Roman"/>
                <a:cs typeface="Calibri"/>
              </a:rPr>
              <a:t>02-01-2024</a:t>
            </a:r>
          </a:p>
        </p:txBody>
      </p:sp>
      <p:sp>
        <p:nvSpPr>
          <p:cNvPr id="4" name="TextBox 3">
            <a:extLst>
              <a:ext uri="{FF2B5EF4-FFF2-40B4-BE49-F238E27FC236}">
                <a16:creationId xmlns:a16="http://schemas.microsoft.com/office/drawing/2014/main" id="{F5CF83A0-FDFF-0BAF-2864-5B4D9E697FC1}"/>
              </a:ext>
            </a:extLst>
          </p:cNvPr>
          <p:cNvSpPr txBox="1"/>
          <p:nvPr/>
        </p:nvSpPr>
        <p:spPr>
          <a:xfrm>
            <a:off x="178341" y="1542153"/>
            <a:ext cx="11507154" cy="4832092"/>
          </a:xfrm>
          <a:prstGeom prst="rect">
            <a:avLst/>
          </a:prstGeom>
          <a:noFill/>
        </p:spPr>
        <p:txBody>
          <a:bodyPr wrap="square" rtlCol="0">
            <a:spAutoFit/>
          </a:bodyPr>
          <a:lstStyle/>
          <a:p>
            <a:r>
              <a:rPr lang="en-US" sz="2000" b="1" dirty="0">
                <a:solidFill>
                  <a:srgbClr val="0023FF"/>
                </a:solidFill>
                <a:latin typeface="Times New Roman" panose="02020603050405020304" pitchFamily="18" charset="0"/>
                <a:cs typeface="Times New Roman" panose="02020603050405020304" pitchFamily="18" charset="0"/>
              </a:rPr>
              <a:t>6x6 Grid Setting: </a:t>
            </a:r>
          </a:p>
          <a:p>
            <a:endParaRPr lang="en-US" b="1" dirty="0">
              <a:solidFill>
                <a:srgbClr val="0023FF"/>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Finally, I began setting up the grid by positioning spheres with a </a:t>
            </a:r>
            <a:r>
              <a:rPr lang="en-US" b="1" dirty="0">
                <a:latin typeface="Times New Roman" panose="02020603050405020304" pitchFamily="18" charset="0"/>
                <a:cs typeface="Times New Roman" panose="02020603050405020304" pitchFamily="18" charset="0"/>
              </a:rPr>
              <a:t>global positioning frame </a:t>
            </a:r>
            <a:r>
              <a:rPr lang="en-US" dirty="0">
                <a:latin typeface="Times New Roman" panose="02020603050405020304" pitchFamily="18" charset="0"/>
                <a:cs typeface="Times New Roman" panose="02020603050405020304" pitchFamily="18" charset="0"/>
              </a:rPr>
              <a:t>by setting uniform x axis and y axis offsets.</a:t>
            </a: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This helped create a similar rendering from the image given in the task document.</a:t>
            </a: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I then extended creating the change in </a:t>
            </a:r>
            <a:r>
              <a:rPr lang="en-US" b="1" dirty="0">
                <a:latin typeface="Times New Roman" panose="02020603050405020304" pitchFamily="18" charset="0"/>
                <a:cs typeface="Times New Roman" panose="02020603050405020304" pitchFamily="18" charset="0"/>
              </a:rPr>
              <a:t>diffuse</a:t>
            </a:r>
            <a:r>
              <a:rPr lang="en-US" dirty="0">
                <a:latin typeface="Times New Roman" panose="02020603050405020304" pitchFamily="18" charset="0"/>
                <a:cs typeface="Times New Roman" panose="02020603050405020304" pitchFamily="18" charset="0"/>
              </a:rPr>
              <a:t> and </a:t>
            </a:r>
            <a:r>
              <a:rPr lang="en-US" b="1" dirty="0">
                <a:latin typeface="Times New Roman" panose="02020603050405020304" pitchFamily="18" charset="0"/>
                <a:cs typeface="Times New Roman" panose="02020603050405020304" pitchFamily="18" charset="0"/>
              </a:rPr>
              <a:t>spectral</a:t>
            </a:r>
            <a:r>
              <a:rPr lang="en-US" dirty="0">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linearly</a:t>
            </a:r>
            <a:r>
              <a:rPr lang="en-US" dirty="0">
                <a:latin typeface="Times New Roman" panose="02020603050405020304" pitchFamily="18" charset="0"/>
                <a:cs typeface="Times New Roman" panose="02020603050405020304" pitchFamily="18" charset="0"/>
              </a:rPr>
              <a:t> across the rows and columns of the grid and captured a similar setup as requested.</a:t>
            </a: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I also tried extending this by using an </a:t>
            </a:r>
            <a:r>
              <a:rPr lang="en-US" b="1" dirty="0">
                <a:latin typeface="Times New Roman" panose="02020603050405020304" pitchFamily="18" charset="0"/>
                <a:cs typeface="Times New Roman" panose="02020603050405020304" pitchFamily="18" charset="0"/>
              </a:rPr>
              <a:t>environment map </a:t>
            </a:r>
            <a:r>
              <a:rPr lang="en-US" dirty="0">
                <a:latin typeface="Times New Roman" panose="02020603050405020304" pitchFamily="18" charset="0"/>
                <a:cs typeface="Times New Roman" panose="02020603050405020304" pitchFamily="18" charset="0"/>
              </a:rPr>
              <a:t>as well which has been shared in the upcoming slide.</a:t>
            </a: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During this stage of the project, I learnt a lot about the graphic coding and understanding how the </a:t>
            </a:r>
            <a:r>
              <a:rPr lang="en-US" b="1" dirty="0">
                <a:latin typeface="Times New Roman" panose="02020603050405020304" pitchFamily="18" charset="0"/>
                <a:cs typeface="Times New Roman" panose="02020603050405020304" pitchFamily="18" charset="0"/>
              </a:rPr>
              <a:t>coordinate frame </a:t>
            </a:r>
            <a:r>
              <a:rPr lang="en-US" dirty="0">
                <a:latin typeface="Times New Roman" panose="02020603050405020304" pitchFamily="18" charset="0"/>
                <a:cs typeface="Times New Roman" panose="02020603050405020304" pitchFamily="18" charset="0"/>
              </a:rPr>
              <a:t>worked which helped me update the spheres accordingly.</a:t>
            </a: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I also tested more on the lines of shapes in 3D geometry by rendering hollow shapes and exploring more in these lines.</a:t>
            </a: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5B48814E-AA14-E1E2-11DD-F4CDFCD0D8BE}"/>
              </a:ext>
            </a:extLst>
          </p:cNvPr>
          <p:cNvSpPr txBox="1"/>
          <p:nvPr/>
        </p:nvSpPr>
        <p:spPr>
          <a:xfrm>
            <a:off x="178341" y="794425"/>
            <a:ext cx="6593522"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solidFill>
                  <a:srgbClr val="00B050"/>
                </a:solidFill>
                <a:latin typeface="Times New Roman"/>
                <a:cs typeface="Times New Roman"/>
              </a:rPr>
              <a:t>Application Overview – Stage II</a:t>
            </a:r>
          </a:p>
        </p:txBody>
      </p:sp>
    </p:spTree>
    <p:extLst>
      <p:ext uri="{BB962C8B-B14F-4D97-AF65-F5344CB8AC3E}">
        <p14:creationId xmlns:p14="http://schemas.microsoft.com/office/powerpoint/2010/main" val="37417355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363A58D-CC35-96D6-7795-CF4F912F8D18}"/>
              </a:ext>
            </a:extLst>
          </p:cNvPr>
          <p:cNvSpPr txBox="1"/>
          <p:nvPr/>
        </p:nvSpPr>
        <p:spPr>
          <a:xfrm>
            <a:off x="171055" y="632768"/>
            <a:ext cx="6593522"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solidFill>
                  <a:srgbClr val="6D02F7"/>
                </a:solidFill>
                <a:latin typeface="Times New Roman"/>
                <a:cs typeface="Times New Roman"/>
              </a:rPr>
              <a:t>Rendering</a:t>
            </a:r>
            <a:endParaRPr lang="en-US" sz="2400" b="1" dirty="0">
              <a:solidFill>
                <a:srgbClr val="000000"/>
              </a:solidFill>
              <a:latin typeface="Times New Roman"/>
              <a:cs typeface="Times New Roman"/>
            </a:endParaRPr>
          </a:p>
        </p:txBody>
      </p:sp>
      <p:sp>
        <p:nvSpPr>
          <p:cNvPr id="14" name="Rectangle 13">
            <a:extLst>
              <a:ext uri="{FF2B5EF4-FFF2-40B4-BE49-F238E27FC236}">
                <a16:creationId xmlns:a16="http://schemas.microsoft.com/office/drawing/2014/main" id="{F2016864-E27C-F9F9-F28C-7697931E7B21}"/>
              </a:ext>
            </a:extLst>
          </p:cNvPr>
          <p:cNvSpPr/>
          <p:nvPr/>
        </p:nvSpPr>
        <p:spPr>
          <a:xfrm>
            <a:off x="635430" y="1255363"/>
            <a:ext cx="10895309" cy="4804474"/>
          </a:xfrm>
          <a:prstGeom prst="rect">
            <a:avLst/>
          </a:prstGeom>
          <a:solidFill>
            <a:schemeClr val="accent1">
              <a:alpha val="0"/>
            </a:schemeClr>
          </a:solidFill>
          <a:ln w="317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Box 18">
            <a:extLst>
              <a:ext uri="{FF2B5EF4-FFF2-40B4-BE49-F238E27FC236}">
                <a16:creationId xmlns:a16="http://schemas.microsoft.com/office/drawing/2014/main" id="{D5562C97-9000-A985-BA7E-1304A9374EEB}"/>
              </a:ext>
            </a:extLst>
          </p:cNvPr>
          <p:cNvSpPr txBox="1"/>
          <p:nvPr/>
        </p:nvSpPr>
        <p:spPr>
          <a:xfrm>
            <a:off x="5059945" y="6225232"/>
            <a:ext cx="2076209" cy="646331"/>
          </a:xfrm>
          <a:prstGeom prst="rect">
            <a:avLst/>
          </a:prstGeom>
          <a:noFill/>
        </p:spPr>
        <p:txBody>
          <a:bodyPr wrap="none" rtlCol="0">
            <a:spAutoFit/>
          </a:bodyPr>
          <a:lstStyle/>
          <a:p>
            <a:r>
              <a:rPr lang="en-US" b="1" dirty="0">
                <a:solidFill>
                  <a:srgbClr val="0007F6"/>
                </a:solidFill>
                <a:latin typeface="Times New Roman" panose="02020603050405020304" pitchFamily="18" charset="0"/>
                <a:cs typeface="Times New Roman" panose="02020603050405020304" pitchFamily="18" charset="0"/>
              </a:rPr>
              <a:t>6x6 Grid &amp; Hollow</a:t>
            </a:r>
          </a:p>
          <a:p>
            <a:endParaRPr lang="en-US" b="1" dirty="0">
              <a:solidFill>
                <a:srgbClr val="0007F6"/>
              </a:solidFill>
              <a:latin typeface="Times New Roman" panose="02020603050405020304" pitchFamily="18" charset="0"/>
              <a:cs typeface="Times New Roman" panose="02020603050405020304" pitchFamily="18" charset="0"/>
            </a:endParaRPr>
          </a:p>
        </p:txBody>
      </p:sp>
      <p:sp>
        <p:nvSpPr>
          <p:cNvPr id="3" name="Rectangle 2">
            <a:extLst>
              <a:ext uri="{FF2B5EF4-FFF2-40B4-BE49-F238E27FC236}">
                <a16:creationId xmlns:a16="http://schemas.microsoft.com/office/drawing/2014/main" id="{ECD4E690-6364-A2CD-CF1E-F4D107720E77}"/>
              </a:ext>
            </a:extLst>
          </p:cNvPr>
          <p:cNvSpPr/>
          <p:nvPr/>
        </p:nvSpPr>
        <p:spPr>
          <a:xfrm>
            <a:off x="-1" y="-1"/>
            <a:ext cx="12191999" cy="616085"/>
          </a:xfrm>
          <a:prstGeom prst="rect">
            <a:avLst/>
          </a:prstGeom>
          <a:solidFill>
            <a:schemeClr val="accent5">
              <a:lumMod val="40000"/>
              <a:lumOff val="6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sz="2800" b="1" dirty="0">
                <a:solidFill>
                  <a:schemeClr val="tx1"/>
                </a:solidFill>
                <a:latin typeface="Times New Roman"/>
                <a:cs typeface="Calibri"/>
              </a:rPr>
              <a:t>  Review                                                                                                          </a:t>
            </a:r>
            <a:r>
              <a:rPr lang="en-US" sz="2000" b="1" dirty="0">
                <a:solidFill>
                  <a:schemeClr val="tx1"/>
                </a:solidFill>
                <a:latin typeface="Times New Roman"/>
                <a:cs typeface="Calibri"/>
              </a:rPr>
              <a:t>02-01-2024</a:t>
            </a:r>
          </a:p>
        </p:txBody>
      </p:sp>
      <p:pic>
        <p:nvPicPr>
          <p:cNvPr id="7" name="grid_reduced">
            <a:hlinkClick r:id="" action="ppaction://media"/>
            <a:extLst>
              <a:ext uri="{FF2B5EF4-FFF2-40B4-BE49-F238E27FC236}">
                <a16:creationId xmlns:a16="http://schemas.microsoft.com/office/drawing/2014/main" id="{3EC9A39A-F325-3875-0C13-0382768BBE97}"/>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896316" y="1441342"/>
            <a:ext cx="10399362" cy="4432516"/>
          </a:xfrm>
          <a:prstGeom prst="rect">
            <a:avLst/>
          </a:prstGeom>
        </p:spPr>
      </p:pic>
    </p:spTree>
    <p:extLst>
      <p:ext uri="{BB962C8B-B14F-4D97-AF65-F5344CB8AC3E}">
        <p14:creationId xmlns:p14="http://schemas.microsoft.com/office/powerpoint/2010/main" val="4281923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45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7"/>
                                        </p:tgtEl>
                                      </p:cBhvr>
                                    </p:cmd>
                                  </p:childTnLst>
                                </p:cTn>
                              </p:par>
                            </p:childTnLst>
                          </p:cTn>
                        </p:par>
                      </p:childTnLst>
                    </p:cTn>
                  </p:par>
                </p:childTnLst>
              </p:cTn>
              <p:nextCondLst>
                <p:cond evt="onClick" delay="0">
                  <p:tgtEl>
                    <p:spTgt spid="7"/>
                  </p:tgtEl>
                </p:cond>
              </p:nextCondLst>
            </p:seq>
            <p:video>
              <p:cMediaNode vol="80000">
                <p:cTn id="12" fill="hold" display="0">
                  <p:stCondLst>
                    <p:cond delay="indefinite"/>
                  </p:stCondLst>
                </p:cTn>
                <p:tgtEl>
                  <p:spTgt spid="7"/>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363A58D-CC35-96D6-7795-CF4F912F8D18}"/>
              </a:ext>
            </a:extLst>
          </p:cNvPr>
          <p:cNvSpPr txBox="1"/>
          <p:nvPr/>
        </p:nvSpPr>
        <p:spPr>
          <a:xfrm>
            <a:off x="171055" y="632768"/>
            <a:ext cx="6593522"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solidFill>
                  <a:srgbClr val="6D02F7"/>
                </a:solidFill>
                <a:latin typeface="Times New Roman"/>
                <a:cs typeface="Times New Roman"/>
              </a:rPr>
              <a:t>Rendering</a:t>
            </a:r>
            <a:endParaRPr lang="en-US" sz="2400" b="1" dirty="0">
              <a:solidFill>
                <a:srgbClr val="000000"/>
              </a:solidFill>
              <a:latin typeface="Times New Roman"/>
              <a:cs typeface="Times New Roman"/>
            </a:endParaRPr>
          </a:p>
        </p:txBody>
      </p:sp>
      <p:sp>
        <p:nvSpPr>
          <p:cNvPr id="14" name="Rectangle 13">
            <a:extLst>
              <a:ext uri="{FF2B5EF4-FFF2-40B4-BE49-F238E27FC236}">
                <a16:creationId xmlns:a16="http://schemas.microsoft.com/office/drawing/2014/main" id="{F2016864-E27C-F9F9-F28C-7697931E7B21}"/>
              </a:ext>
            </a:extLst>
          </p:cNvPr>
          <p:cNvSpPr/>
          <p:nvPr/>
        </p:nvSpPr>
        <p:spPr>
          <a:xfrm>
            <a:off x="635430" y="1255363"/>
            <a:ext cx="10848813" cy="4804474"/>
          </a:xfrm>
          <a:prstGeom prst="rect">
            <a:avLst/>
          </a:prstGeom>
          <a:solidFill>
            <a:schemeClr val="accent1">
              <a:alpha val="0"/>
            </a:schemeClr>
          </a:solidFill>
          <a:ln w="317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Box 18">
            <a:extLst>
              <a:ext uri="{FF2B5EF4-FFF2-40B4-BE49-F238E27FC236}">
                <a16:creationId xmlns:a16="http://schemas.microsoft.com/office/drawing/2014/main" id="{D5562C97-9000-A985-BA7E-1304A9374EEB}"/>
              </a:ext>
            </a:extLst>
          </p:cNvPr>
          <p:cNvSpPr txBox="1"/>
          <p:nvPr/>
        </p:nvSpPr>
        <p:spPr>
          <a:xfrm>
            <a:off x="5059945" y="6225232"/>
            <a:ext cx="2072106" cy="369332"/>
          </a:xfrm>
          <a:prstGeom prst="rect">
            <a:avLst/>
          </a:prstGeom>
          <a:noFill/>
        </p:spPr>
        <p:txBody>
          <a:bodyPr wrap="none" rtlCol="0">
            <a:spAutoFit/>
          </a:bodyPr>
          <a:lstStyle/>
          <a:p>
            <a:r>
              <a:rPr lang="en-US" b="1" dirty="0">
                <a:solidFill>
                  <a:srgbClr val="0007F6"/>
                </a:solidFill>
                <a:latin typeface="Times New Roman" panose="02020603050405020304" pitchFamily="18" charset="0"/>
                <a:cs typeface="Times New Roman" panose="02020603050405020304" pitchFamily="18" charset="0"/>
              </a:rPr>
              <a:t>Environment Map</a:t>
            </a:r>
          </a:p>
        </p:txBody>
      </p:sp>
      <p:sp>
        <p:nvSpPr>
          <p:cNvPr id="3" name="Rectangle 2">
            <a:extLst>
              <a:ext uri="{FF2B5EF4-FFF2-40B4-BE49-F238E27FC236}">
                <a16:creationId xmlns:a16="http://schemas.microsoft.com/office/drawing/2014/main" id="{ECD4E690-6364-A2CD-CF1E-F4D107720E77}"/>
              </a:ext>
            </a:extLst>
          </p:cNvPr>
          <p:cNvSpPr/>
          <p:nvPr/>
        </p:nvSpPr>
        <p:spPr>
          <a:xfrm>
            <a:off x="-1" y="-1"/>
            <a:ext cx="12191999" cy="616085"/>
          </a:xfrm>
          <a:prstGeom prst="rect">
            <a:avLst/>
          </a:prstGeom>
          <a:solidFill>
            <a:schemeClr val="accent5">
              <a:lumMod val="40000"/>
              <a:lumOff val="6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sz="2800" b="1" dirty="0">
                <a:solidFill>
                  <a:schemeClr val="tx1"/>
                </a:solidFill>
                <a:latin typeface="Times New Roman"/>
                <a:cs typeface="Calibri"/>
              </a:rPr>
              <a:t>  Review                                                                                                          </a:t>
            </a:r>
            <a:r>
              <a:rPr lang="en-US" sz="2000" b="1" dirty="0">
                <a:solidFill>
                  <a:schemeClr val="tx1"/>
                </a:solidFill>
                <a:latin typeface="Times New Roman"/>
                <a:cs typeface="Calibri"/>
              </a:rPr>
              <a:t>02-01-2024</a:t>
            </a:r>
          </a:p>
        </p:txBody>
      </p:sp>
      <p:pic>
        <p:nvPicPr>
          <p:cNvPr id="2" name="EnvMap">
            <a:hlinkClick r:id="" action="ppaction://media"/>
            <a:extLst>
              <a:ext uri="{FF2B5EF4-FFF2-40B4-BE49-F238E27FC236}">
                <a16:creationId xmlns:a16="http://schemas.microsoft.com/office/drawing/2014/main" id="{C1CF482C-8C3A-4099-760D-9296E0A3234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896316" y="1441342"/>
            <a:ext cx="10399362" cy="4432516"/>
          </a:xfrm>
          <a:prstGeom prst="rect">
            <a:avLst/>
          </a:prstGeom>
        </p:spPr>
      </p:pic>
    </p:spTree>
    <p:extLst>
      <p:ext uri="{BB962C8B-B14F-4D97-AF65-F5344CB8AC3E}">
        <p14:creationId xmlns:p14="http://schemas.microsoft.com/office/powerpoint/2010/main" val="3664953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78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2"/>
                                        </p:tgtEl>
                                      </p:cBhvr>
                                    </p:cmd>
                                  </p:childTnLst>
                                </p:cTn>
                              </p:par>
                            </p:childTnLst>
                          </p:cTn>
                        </p:par>
                      </p:childTnLst>
                    </p:cTn>
                  </p:par>
                </p:childTnLst>
              </p:cTn>
              <p:nextCondLst>
                <p:cond evt="onClick" delay="0">
                  <p:tgtEl>
                    <p:spTgt spid="2"/>
                  </p:tgtEl>
                </p:cond>
              </p:nextCondLst>
            </p:seq>
            <p:video>
              <p:cMediaNode vol="80000">
                <p:cTn id="12" fill="hold" display="0">
                  <p:stCondLst>
                    <p:cond delay="indefinite"/>
                  </p:stCondLst>
                </p:cTn>
                <p:tgtEl>
                  <p:spTgt spid="2"/>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61C5A2D-3998-55B9-5C18-87A281F69266}"/>
              </a:ext>
            </a:extLst>
          </p:cNvPr>
          <p:cNvSpPr/>
          <p:nvPr/>
        </p:nvSpPr>
        <p:spPr>
          <a:xfrm>
            <a:off x="-1" y="-1"/>
            <a:ext cx="12191999" cy="616085"/>
          </a:xfrm>
          <a:prstGeom prst="rect">
            <a:avLst/>
          </a:prstGeom>
          <a:solidFill>
            <a:schemeClr val="accent5">
              <a:lumMod val="40000"/>
              <a:lumOff val="6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sz="2800" b="1" dirty="0">
                <a:solidFill>
                  <a:schemeClr val="tx1"/>
                </a:solidFill>
                <a:latin typeface="Times New Roman"/>
                <a:cs typeface="Calibri"/>
              </a:rPr>
              <a:t>  Review                                                                                                          </a:t>
            </a:r>
            <a:r>
              <a:rPr lang="en-US" sz="2000" b="1" dirty="0">
                <a:solidFill>
                  <a:schemeClr val="tx1"/>
                </a:solidFill>
                <a:latin typeface="Times New Roman"/>
                <a:cs typeface="Calibri"/>
              </a:rPr>
              <a:t>02-01-2024</a:t>
            </a:r>
          </a:p>
        </p:txBody>
      </p:sp>
      <p:sp>
        <p:nvSpPr>
          <p:cNvPr id="4" name="TextBox 3">
            <a:extLst>
              <a:ext uri="{FF2B5EF4-FFF2-40B4-BE49-F238E27FC236}">
                <a16:creationId xmlns:a16="http://schemas.microsoft.com/office/drawing/2014/main" id="{878D956C-0578-CBDC-96CB-48E6D108FAEB}"/>
              </a:ext>
            </a:extLst>
          </p:cNvPr>
          <p:cNvSpPr txBox="1"/>
          <p:nvPr/>
        </p:nvSpPr>
        <p:spPr>
          <a:xfrm>
            <a:off x="178341" y="1542153"/>
            <a:ext cx="11507154" cy="4832092"/>
          </a:xfrm>
          <a:prstGeom prst="rect">
            <a:avLst/>
          </a:prstGeom>
          <a:noFill/>
        </p:spPr>
        <p:txBody>
          <a:bodyPr wrap="square" rtlCol="0">
            <a:spAutoFit/>
          </a:bodyPr>
          <a:lstStyle/>
          <a:p>
            <a:r>
              <a:rPr lang="en-US" sz="2000" b="1" dirty="0">
                <a:solidFill>
                  <a:srgbClr val="0023FF"/>
                </a:solidFill>
                <a:latin typeface="Times New Roman" panose="02020603050405020304" pitchFamily="18" charset="0"/>
                <a:cs typeface="Times New Roman" panose="02020603050405020304" pitchFamily="18" charset="0"/>
              </a:rPr>
              <a:t>6x6 Grid Setting: </a:t>
            </a:r>
          </a:p>
          <a:p>
            <a:endParaRPr lang="en-US" b="1" dirty="0">
              <a:solidFill>
                <a:srgbClr val="0023FF"/>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Finally, I began setting up the grid by positioning spheres with a </a:t>
            </a:r>
            <a:r>
              <a:rPr lang="en-US" b="1" dirty="0">
                <a:latin typeface="Times New Roman" panose="02020603050405020304" pitchFamily="18" charset="0"/>
                <a:cs typeface="Times New Roman" panose="02020603050405020304" pitchFamily="18" charset="0"/>
              </a:rPr>
              <a:t>global positioning frame </a:t>
            </a:r>
            <a:r>
              <a:rPr lang="en-US" dirty="0">
                <a:latin typeface="Times New Roman" panose="02020603050405020304" pitchFamily="18" charset="0"/>
                <a:cs typeface="Times New Roman" panose="02020603050405020304" pitchFamily="18" charset="0"/>
              </a:rPr>
              <a:t>by setting uniform x axis and y axis offsets.</a:t>
            </a: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This helped create a similar rendering from the image given in the task document.</a:t>
            </a: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I then extended creating the change in </a:t>
            </a:r>
            <a:r>
              <a:rPr lang="en-US" b="1" dirty="0">
                <a:latin typeface="Times New Roman" panose="02020603050405020304" pitchFamily="18" charset="0"/>
                <a:cs typeface="Times New Roman" panose="02020603050405020304" pitchFamily="18" charset="0"/>
              </a:rPr>
              <a:t>diffuse</a:t>
            </a:r>
            <a:r>
              <a:rPr lang="en-US" dirty="0">
                <a:latin typeface="Times New Roman" panose="02020603050405020304" pitchFamily="18" charset="0"/>
                <a:cs typeface="Times New Roman" panose="02020603050405020304" pitchFamily="18" charset="0"/>
              </a:rPr>
              <a:t> and </a:t>
            </a:r>
            <a:r>
              <a:rPr lang="en-US" b="1" dirty="0">
                <a:latin typeface="Times New Roman" panose="02020603050405020304" pitchFamily="18" charset="0"/>
                <a:cs typeface="Times New Roman" panose="02020603050405020304" pitchFamily="18" charset="0"/>
              </a:rPr>
              <a:t>spectral</a:t>
            </a:r>
            <a:r>
              <a:rPr lang="en-US" dirty="0">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linearly</a:t>
            </a:r>
            <a:r>
              <a:rPr lang="en-US" dirty="0">
                <a:latin typeface="Times New Roman" panose="02020603050405020304" pitchFamily="18" charset="0"/>
                <a:cs typeface="Times New Roman" panose="02020603050405020304" pitchFamily="18" charset="0"/>
              </a:rPr>
              <a:t> across the rows and columns of the grid and captured a similar setup as requested.</a:t>
            </a: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I also tried extending this by using an </a:t>
            </a:r>
            <a:r>
              <a:rPr lang="en-US" b="1" dirty="0">
                <a:latin typeface="Times New Roman" panose="02020603050405020304" pitchFamily="18" charset="0"/>
                <a:cs typeface="Times New Roman" panose="02020603050405020304" pitchFamily="18" charset="0"/>
              </a:rPr>
              <a:t>environment map </a:t>
            </a:r>
            <a:r>
              <a:rPr lang="en-US" dirty="0">
                <a:latin typeface="Times New Roman" panose="02020603050405020304" pitchFamily="18" charset="0"/>
                <a:cs typeface="Times New Roman" panose="02020603050405020304" pitchFamily="18" charset="0"/>
              </a:rPr>
              <a:t>as well which has been shared in the upcoming slide.</a:t>
            </a: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During this stage of the project, I learnt a lot about the graphic coding and understanding how the </a:t>
            </a:r>
            <a:r>
              <a:rPr lang="en-US" b="1" dirty="0">
                <a:latin typeface="Times New Roman" panose="02020603050405020304" pitchFamily="18" charset="0"/>
                <a:cs typeface="Times New Roman" panose="02020603050405020304" pitchFamily="18" charset="0"/>
              </a:rPr>
              <a:t>coordinate frame </a:t>
            </a:r>
            <a:r>
              <a:rPr lang="en-US" dirty="0">
                <a:latin typeface="Times New Roman" panose="02020603050405020304" pitchFamily="18" charset="0"/>
                <a:cs typeface="Times New Roman" panose="02020603050405020304" pitchFamily="18" charset="0"/>
              </a:rPr>
              <a:t>worked which helped me update the spheres accordingly.</a:t>
            </a: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I also tested more on the lines of shapes in 3D geometry by rendering hollow shapes and exploring more in these lines.</a:t>
            </a: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4A3B44E3-6C6C-C42B-CFDA-A439C74027BF}"/>
              </a:ext>
            </a:extLst>
          </p:cNvPr>
          <p:cNvSpPr txBox="1"/>
          <p:nvPr/>
        </p:nvSpPr>
        <p:spPr>
          <a:xfrm>
            <a:off x="178341" y="794425"/>
            <a:ext cx="6593522"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solidFill>
                  <a:srgbClr val="00B050"/>
                </a:solidFill>
                <a:latin typeface="Times New Roman"/>
                <a:cs typeface="Times New Roman"/>
              </a:rPr>
              <a:t>Application Overview – Stage III</a:t>
            </a:r>
          </a:p>
        </p:txBody>
      </p:sp>
    </p:spTree>
    <p:extLst>
      <p:ext uri="{BB962C8B-B14F-4D97-AF65-F5344CB8AC3E}">
        <p14:creationId xmlns:p14="http://schemas.microsoft.com/office/powerpoint/2010/main" val="41548770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61C5A2D-3998-55B9-5C18-87A281F69266}"/>
              </a:ext>
            </a:extLst>
          </p:cNvPr>
          <p:cNvSpPr/>
          <p:nvPr/>
        </p:nvSpPr>
        <p:spPr>
          <a:xfrm>
            <a:off x="-1" y="-1"/>
            <a:ext cx="12191999" cy="616085"/>
          </a:xfrm>
          <a:prstGeom prst="rect">
            <a:avLst/>
          </a:prstGeom>
          <a:solidFill>
            <a:schemeClr val="accent5">
              <a:lumMod val="40000"/>
              <a:lumOff val="6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sz="2800" b="1" dirty="0">
                <a:solidFill>
                  <a:schemeClr val="tx1"/>
                </a:solidFill>
                <a:latin typeface="Times New Roman"/>
                <a:cs typeface="Calibri"/>
              </a:rPr>
              <a:t>  Review                                                                                                          </a:t>
            </a:r>
            <a:r>
              <a:rPr lang="en-US" sz="2000" b="1" dirty="0">
                <a:solidFill>
                  <a:schemeClr val="tx1"/>
                </a:solidFill>
                <a:latin typeface="Times New Roman"/>
                <a:cs typeface="Calibri"/>
              </a:rPr>
              <a:t>02-01-2024</a:t>
            </a:r>
          </a:p>
        </p:txBody>
      </p:sp>
      <p:sp>
        <p:nvSpPr>
          <p:cNvPr id="4" name="TextBox 3">
            <a:extLst>
              <a:ext uri="{FF2B5EF4-FFF2-40B4-BE49-F238E27FC236}">
                <a16:creationId xmlns:a16="http://schemas.microsoft.com/office/drawing/2014/main" id="{878D956C-0578-CBDC-96CB-48E6D108FAEB}"/>
              </a:ext>
            </a:extLst>
          </p:cNvPr>
          <p:cNvSpPr txBox="1"/>
          <p:nvPr/>
        </p:nvSpPr>
        <p:spPr>
          <a:xfrm>
            <a:off x="178341" y="1189885"/>
            <a:ext cx="5540534" cy="400110"/>
          </a:xfrm>
          <a:prstGeom prst="rect">
            <a:avLst/>
          </a:prstGeom>
          <a:noFill/>
        </p:spPr>
        <p:txBody>
          <a:bodyPr wrap="square" rtlCol="0">
            <a:spAutoFit/>
          </a:bodyPr>
          <a:lstStyle/>
          <a:p>
            <a:r>
              <a:rPr lang="en-US" sz="2000" b="1" dirty="0">
                <a:solidFill>
                  <a:srgbClr val="9E00FD"/>
                </a:solidFill>
                <a:latin typeface="Times New Roman" panose="02020603050405020304" pitchFamily="18" charset="0"/>
                <a:cs typeface="Times New Roman" panose="02020603050405020304" pitchFamily="18" charset="0"/>
              </a:rPr>
              <a:t>Identifying (row, col) of Sphere upon click: </a:t>
            </a:r>
          </a:p>
        </p:txBody>
      </p:sp>
      <p:sp>
        <p:nvSpPr>
          <p:cNvPr id="6" name="TextBox 5">
            <a:extLst>
              <a:ext uri="{FF2B5EF4-FFF2-40B4-BE49-F238E27FC236}">
                <a16:creationId xmlns:a16="http://schemas.microsoft.com/office/drawing/2014/main" id="{4A3B44E3-6C6C-C42B-CFDA-A439C74027BF}"/>
              </a:ext>
            </a:extLst>
          </p:cNvPr>
          <p:cNvSpPr txBox="1"/>
          <p:nvPr/>
        </p:nvSpPr>
        <p:spPr>
          <a:xfrm>
            <a:off x="178341" y="728220"/>
            <a:ext cx="6593522"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solidFill>
                  <a:srgbClr val="00B050"/>
                </a:solidFill>
                <a:latin typeface="Times New Roman"/>
                <a:cs typeface="Times New Roman"/>
              </a:rPr>
              <a:t>Discussions on Thought directions</a:t>
            </a:r>
          </a:p>
        </p:txBody>
      </p:sp>
      <p:sp>
        <p:nvSpPr>
          <p:cNvPr id="2" name="Rectangle 1">
            <a:extLst>
              <a:ext uri="{FF2B5EF4-FFF2-40B4-BE49-F238E27FC236}">
                <a16:creationId xmlns:a16="http://schemas.microsoft.com/office/drawing/2014/main" id="{8EE1240F-0020-3C70-93A5-2A319E02DD99}"/>
              </a:ext>
            </a:extLst>
          </p:cNvPr>
          <p:cNvSpPr/>
          <p:nvPr/>
        </p:nvSpPr>
        <p:spPr>
          <a:xfrm>
            <a:off x="4468759" y="1684629"/>
            <a:ext cx="7361696" cy="4922720"/>
          </a:xfrm>
          <a:prstGeom prst="rect">
            <a:avLst/>
          </a:prstGeom>
          <a:solidFill>
            <a:schemeClr val="accent1">
              <a:alpha val="0"/>
            </a:schemeClr>
          </a:solidFill>
          <a:ln w="317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7B66C03A-9A88-FD5B-E617-6350AF65BFF5}"/>
              </a:ext>
            </a:extLst>
          </p:cNvPr>
          <p:cNvSpPr txBox="1"/>
          <p:nvPr/>
        </p:nvSpPr>
        <p:spPr>
          <a:xfrm>
            <a:off x="9963098" y="1302021"/>
            <a:ext cx="2050561" cy="369332"/>
          </a:xfrm>
          <a:prstGeom prst="rect">
            <a:avLst/>
          </a:prstGeom>
          <a:noFill/>
        </p:spPr>
        <p:txBody>
          <a:bodyPr wrap="none" rtlCol="0">
            <a:spAutoFit/>
          </a:bodyPr>
          <a:lstStyle/>
          <a:p>
            <a:r>
              <a:rPr lang="en-US" b="1" dirty="0">
                <a:solidFill>
                  <a:srgbClr val="0007F6"/>
                </a:solidFill>
                <a:latin typeface="Times New Roman" panose="02020603050405020304" pitchFamily="18" charset="0"/>
                <a:cs typeface="Times New Roman" panose="02020603050405020304" pitchFamily="18" charset="0"/>
              </a:rPr>
              <a:t>Rendering window</a:t>
            </a:r>
          </a:p>
        </p:txBody>
      </p:sp>
      <p:sp>
        <p:nvSpPr>
          <p:cNvPr id="7" name="Oval 6">
            <a:extLst>
              <a:ext uri="{FF2B5EF4-FFF2-40B4-BE49-F238E27FC236}">
                <a16:creationId xmlns:a16="http://schemas.microsoft.com/office/drawing/2014/main" id="{93AB1509-C271-37DE-68F6-BE0299DBC3EB}"/>
              </a:ext>
            </a:extLst>
          </p:cNvPr>
          <p:cNvSpPr/>
          <p:nvPr/>
        </p:nvSpPr>
        <p:spPr>
          <a:xfrm>
            <a:off x="5014681" y="1963741"/>
            <a:ext cx="542441" cy="5889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4BE75414-1687-4F57-A0DD-929E18FB0789}"/>
              </a:ext>
            </a:extLst>
          </p:cNvPr>
          <p:cNvSpPr/>
          <p:nvPr/>
        </p:nvSpPr>
        <p:spPr>
          <a:xfrm>
            <a:off x="5014681" y="2730965"/>
            <a:ext cx="542441" cy="5889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E44DE531-591A-01BA-35DF-01DA621EE1C2}"/>
              </a:ext>
            </a:extLst>
          </p:cNvPr>
          <p:cNvSpPr/>
          <p:nvPr/>
        </p:nvSpPr>
        <p:spPr>
          <a:xfrm>
            <a:off x="5014681" y="3498189"/>
            <a:ext cx="542441" cy="5889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5F5E9E93-4A73-DA5D-11EF-D5C53B988A44}"/>
              </a:ext>
            </a:extLst>
          </p:cNvPr>
          <p:cNvSpPr/>
          <p:nvPr/>
        </p:nvSpPr>
        <p:spPr>
          <a:xfrm>
            <a:off x="5014681" y="4265413"/>
            <a:ext cx="542441" cy="5889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B7C71750-F381-2169-B00E-BCBC6BA14F7B}"/>
              </a:ext>
            </a:extLst>
          </p:cNvPr>
          <p:cNvSpPr/>
          <p:nvPr/>
        </p:nvSpPr>
        <p:spPr>
          <a:xfrm>
            <a:off x="5014681" y="5032637"/>
            <a:ext cx="542441" cy="5889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Oval 11">
            <a:extLst>
              <a:ext uri="{FF2B5EF4-FFF2-40B4-BE49-F238E27FC236}">
                <a16:creationId xmlns:a16="http://schemas.microsoft.com/office/drawing/2014/main" id="{C2682625-70FB-396F-BD58-2E8EEDC6A1C0}"/>
              </a:ext>
            </a:extLst>
          </p:cNvPr>
          <p:cNvSpPr/>
          <p:nvPr/>
        </p:nvSpPr>
        <p:spPr>
          <a:xfrm>
            <a:off x="5030628" y="5799861"/>
            <a:ext cx="542441" cy="5889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val 12">
            <a:extLst>
              <a:ext uri="{FF2B5EF4-FFF2-40B4-BE49-F238E27FC236}">
                <a16:creationId xmlns:a16="http://schemas.microsoft.com/office/drawing/2014/main" id="{325596A0-BF04-F73D-693E-5B910D06FC35}"/>
              </a:ext>
            </a:extLst>
          </p:cNvPr>
          <p:cNvSpPr/>
          <p:nvPr/>
        </p:nvSpPr>
        <p:spPr>
          <a:xfrm>
            <a:off x="6118991" y="1963741"/>
            <a:ext cx="542441" cy="5889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a:extLst>
              <a:ext uri="{FF2B5EF4-FFF2-40B4-BE49-F238E27FC236}">
                <a16:creationId xmlns:a16="http://schemas.microsoft.com/office/drawing/2014/main" id="{1D5B6EB6-EA21-8EB8-3E94-739AA607E0AF}"/>
              </a:ext>
            </a:extLst>
          </p:cNvPr>
          <p:cNvSpPr/>
          <p:nvPr/>
        </p:nvSpPr>
        <p:spPr>
          <a:xfrm>
            <a:off x="6118991" y="2730965"/>
            <a:ext cx="542441" cy="5889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B96A8A5A-B106-2587-7CBB-658BD66169AA}"/>
              </a:ext>
            </a:extLst>
          </p:cNvPr>
          <p:cNvSpPr/>
          <p:nvPr/>
        </p:nvSpPr>
        <p:spPr>
          <a:xfrm>
            <a:off x="6118991" y="3498189"/>
            <a:ext cx="542441" cy="5889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Oval 15">
            <a:extLst>
              <a:ext uri="{FF2B5EF4-FFF2-40B4-BE49-F238E27FC236}">
                <a16:creationId xmlns:a16="http://schemas.microsoft.com/office/drawing/2014/main" id="{9C75B83B-4A94-93E6-8764-F107EAEF5A75}"/>
              </a:ext>
            </a:extLst>
          </p:cNvPr>
          <p:cNvSpPr/>
          <p:nvPr/>
        </p:nvSpPr>
        <p:spPr>
          <a:xfrm>
            <a:off x="6118991" y="4265413"/>
            <a:ext cx="542441" cy="5889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Oval 16">
            <a:extLst>
              <a:ext uri="{FF2B5EF4-FFF2-40B4-BE49-F238E27FC236}">
                <a16:creationId xmlns:a16="http://schemas.microsoft.com/office/drawing/2014/main" id="{B332A076-D79F-ECDF-4D47-F6BA77E43073}"/>
              </a:ext>
            </a:extLst>
          </p:cNvPr>
          <p:cNvSpPr/>
          <p:nvPr/>
        </p:nvSpPr>
        <p:spPr>
          <a:xfrm>
            <a:off x="6118991" y="5032637"/>
            <a:ext cx="542441" cy="5889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a:extLst>
              <a:ext uri="{FF2B5EF4-FFF2-40B4-BE49-F238E27FC236}">
                <a16:creationId xmlns:a16="http://schemas.microsoft.com/office/drawing/2014/main" id="{BA7A4A65-C563-A26D-316A-150710559993}"/>
              </a:ext>
            </a:extLst>
          </p:cNvPr>
          <p:cNvSpPr/>
          <p:nvPr/>
        </p:nvSpPr>
        <p:spPr>
          <a:xfrm>
            <a:off x="6134938" y="5799861"/>
            <a:ext cx="542441" cy="5889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69779FED-9807-3907-5977-FB9B0C1CDCEB}"/>
              </a:ext>
            </a:extLst>
          </p:cNvPr>
          <p:cNvSpPr/>
          <p:nvPr/>
        </p:nvSpPr>
        <p:spPr>
          <a:xfrm>
            <a:off x="8343558" y="1963741"/>
            <a:ext cx="542441" cy="5889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851D2A5E-0F8A-0FD6-F03D-3DF52BADCE5D}"/>
              </a:ext>
            </a:extLst>
          </p:cNvPr>
          <p:cNvSpPr/>
          <p:nvPr/>
        </p:nvSpPr>
        <p:spPr>
          <a:xfrm>
            <a:off x="8343558" y="2730965"/>
            <a:ext cx="542441" cy="5889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Oval 20">
            <a:extLst>
              <a:ext uri="{FF2B5EF4-FFF2-40B4-BE49-F238E27FC236}">
                <a16:creationId xmlns:a16="http://schemas.microsoft.com/office/drawing/2014/main" id="{93B4B31D-D64E-6DFF-8FD3-5C268EA1DDCA}"/>
              </a:ext>
            </a:extLst>
          </p:cNvPr>
          <p:cNvSpPr/>
          <p:nvPr/>
        </p:nvSpPr>
        <p:spPr>
          <a:xfrm>
            <a:off x="8343558" y="3498189"/>
            <a:ext cx="542441" cy="5889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a:extLst>
              <a:ext uri="{FF2B5EF4-FFF2-40B4-BE49-F238E27FC236}">
                <a16:creationId xmlns:a16="http://schemas.microsoft.com/office/drawing/2014/main" id="{4DE5C270-77AE-2339-3CA2-B5C4C02544F8}"/>
              </a:ext>
            </a:extLst>
          </p:cNvPr>
          <p:cNvSpPr/>
          <p:nvPr/>
        </p:nvSpPr>
        <p:spPr>
          <a:xfrm>
            <a:off x="8343558" y="4265413"/>
            <a:ext cx="542441" cy="5889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val 22">
            <a:extLst>
              <a:ext uri="{FF2B5EF4-FFF2-40B4-BE49-F238E27FC236}">
                <a16:creationId xmlns:a16="http://schemas.microsoft.com/office/drawing/2014/main" id="{494A8DBF-6F50-4DE8-F13A-5D51E39A08CE}"/>
              </a:ext>
            </a:extLst>
          </p:cNvPr>
          <p:cNvSpPr/>
          <p:nvPr/>
        </p:nvSpPr>
        <p:spPr>
          <a:xfrm>
            <a:off x="8343558" y="5032637"/>
            <a:ext cx="542441" cy="5889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a:extLst>
              <a:ext uri="{FF2B5EF4-FFF2-40B4-BE49-F238E27FC236}">
                <a16:creationId xmlns:a16="http://schemas.microsoft.com/office/drawing/2014/main" id="{F2BABEF8-D550-2CE2-DF27-5BFD69C700C6}"/>
              </a:ext>
            </a:extLst>
          </p:cNvPr>
          <p:cNvSpPr/>
          <p:nvPr/>
        </p:nvSpPr>
        <p:spPr>
          <a:xfrm>
            <a:off x="8359505" y="5799861"/>
            <a:ext cx="542441" cy="5889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Oval 24">
            <a:extLst>
              <a:ext uri="{FF2B5EF4-FFF2-40B4-BE49-F238E27FC236}">
                <a16:creationId xmlns:a16="http://schemas.microsoft.com/office/drawing/2014/main" id="{2B0A0B81-D3FC-5F66-4198-B1B9EA997633}"/>
              </a:ext>
            </a:extLst>
          </p:cNvPr>
          <p:cNvSpPr/>
          <p:nvPr/>
        </p:nvSpPr>
        <p:spPr>
          <a:xfrm>
            <a:off x="10548364" y="1963741"/>
            <a:ext cx="542441" cy="5889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Oval 25">
            <a:extLst>
              <a:ext uri="{FF2B5EF4-FFF2-40B4-BE49-F238E27FC236}">
                <a16:creationId xmlns:a16="http://schemas.microsoft.com/office/drawing/2014/main" id="{894033A5-455B-D4ED-C856-97272257E9AA}"/>
              </a:ext>
            </a:extLst>
          </p:cNvPr>
          <p:cNvSpPr/>
          <p:nvPr/>
        </p:nvSpPr>
        <p:spPr>
          <a:xfrm>
            <a:off x="10548364" y="2730965"/>
            <a:ext cx="542441" cy="5889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26">
            <a:extLst>
              <a:ext uri="{FF2B5EF4-FFF2-40B4-BE49-F238E27FC236}">
                <a16:creationId xmlns:a16="http://schemas.microsoft.com/office/drawing/2014/main" id="{5E40E10B-6A79-BB82-DFE0-1864FCE6E78D}"/>
              </a:ext>
            </a:extLst>
          </p:cNvPr>
          <p:cNvSpPr/>
          <p:nvPr/>
        </p:nvSpPr>
        <p:spPr>
          <a:xfrm>
            <a:off x="10548364" y="3498189"/>
            <a:ext cx="542441" cy="5889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Oval 27">
            <a:extLst>
              <a:ext uri="{FF2B5EF4-FFF2-40B4-BE49-F238E27FC236}">
                <a16:creationId xmlns:a16="http://schemas.microsoft.com/office/drawing/2014/main" id="{5F625B00-0D8E-F40C-5C92-5F80EC764A1D}"/>
              </a:ext>
            </a:extLst>
          </p:cNvPr>
          <p:cNvSpPr/>
          <p:nvPr/>
        </p:nvSpPr>
        <p:spPr>
          <a:xfrm>
            <a:off x="10548364" y="4265413"/>
            <a:ext cx="542441" cy="5889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Oval 28">
            <a:extLst>
              <a:ext uri="{FF2B5EF4-FFF2-40B4-BE49-F238E27FC236}">
                <a16:creationId xmlns:a16="http://schemas.microsoft.com/office/drawing/2014/main" id="{92B4B72A-2660-83B3-DB0F-5438682CA2B7}"/>
              </a:ext>
            </a:extLst>
          </p:cNvPr>
          <p:cNvSpPr/>
          <p:nvPr/>
        </p:nvSpPr>
        <p:spPr>
          <a:xfrm>
            <a:off x="10548364" y="5032637"/>
            <a:ext cx="542441" cy="5889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Oval 29">
            <a:extLst>
              <a:ext uri="{FF2B5EF4-FFF2-40B4-BE49-F238E27FC236}">
                <a16:creationId xmlns:a16="http://schemas.microsoft.com/office/drawing/2014/main" id="{AAE12A95-0A47-9F98-6342-C3FC41C34057}"/>
              </a:ext>
            </a:extLst>
          </p:cNvPr>
          <p:cNvSpPr/>
          <p:nvPr/>
        </p:nvSpPr>
        <p:spPr>
          <a:xfrm>
            <a:off x="10564311" y="5799861"/>
            <a:ext cx="542441" cy="5889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Oval 30">
            <a:extLst>
              <a:ext uri="{FF2B5EF4-FFF2-40B4-BE49-F238E27FC236}">
                <a16:creationId xmlns:a16="http://schemas.microsoft.com/office/drawing/2014/main" id="{ECD3705B-9DC5-B3E9-252F-2E7BD7E2FBB2}"/>
              </a:ext>
            </a:extLst>
          </p:cNvPr>
          <p:cNvSpPr/>
          <p:nvPr/>
        </p:nvSpPr>
        <p:spPr>
          <a:xfrm>
            <a:off x="7223301" y="1963741"/>
            <a:ext cx="542441" cy="5889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Oval 31">
            <a:extLst>
              <a:ext uri="{FF2B5EF4-FFF2-40B4-BE49-F238E27FC236}">
                <a16:creationId xmlns:a16="http://schemas.microsoft.com/office/drawing/2014/main" id="{0095EDCF-B47E-7585-0059-409FC0690A01}"/>
              </a:ext>
            </a:extLst>
          </p:cNvPr>
          <p:cNvSpPr/>
          <p:nvPr/>
        </p:nvSpPr>
        <p:spPr>
          <a:xfrm>
            <a:off x="7223301" y="2730965"/>
            <a:ext cx="542441" cy="5889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Oval 32">
            <a:extLst>
              <a:ext uri="{FF2B5EF4-FFF2-40B4-BE49-F238E27FC236}">
                <a16:creationId xmlns:a16="http://schemas.microsoft.com/office/drawing/2014/main" id="{1B7AD126-94E3-7C15-5923-353534E7A4C6}"/>
              </a:ext>
            </a:extLst>
          </p:cNvPr>
          <p:cNvSpPr/>
          <p:nvPr/>
        </p:nvSpPr>
        <p:spPr>
          <a:xfrm>
            <a:off x="7223301" y="3498189"/>
            <a:ext cx="542441" cy="5889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Oval 33">
            <a:extLst>
              <a:ext uri="{FF2B5EF4-FFF2-40B4-BE49-F238E27FC236}">
                <a16:creationId xmlns:a16="http://schemas.microsoft.com/office/drawing/2014/main" id="{43F0B26A-15B3-15F2-21AF-8DC588CC4F21}"/>
              </a:ext>
            </a:extLst>
          </p:cNvPr>
          <p:cNvSpPr/>
          <p:nvPr/>
        </p:nvSpPr>
        <p:spPr>
          <a:xfrm>
            <a:off x="7223301" y="4265413"/>
            <a:ext cx="542441" cy="5889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Oval 34">
            <a:extLst>
              <a:ext uri="{FF2B5EF4-FFF2-40B4-BE49-F238E27FC236}">
                <a16:creationId xmlns:a16="http://schemas.microsoft.com/office/drawing/2014/main" id="{E522D0ED-9ADC-3A79-EFB6-A22128E2C07E}"/>
              </a:ext>
            </a:extLst>
          </p:cNvPr>
          <p:cNvSpPr/>
          <p:nvPr/>
        </p:nvSpPr>
        <p:spPr>
          <a:xfrm>
            <a:off x="7223301" y="5032637"/>
            <a:ext cx="542441" cy="5889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Oval 35">
            <a:extLst>
              <a:ext uri="{FF2B5EF4-FFF2-40B4-BE49-F238E27FC236}">
                <a16:creationId xmlns:a16="http://schemas.microsoft.com/office/drawing/2014/main" id="{8B646E46-0074-1DAB-1EB7-02D8FFD2DED3}"/>
              </a:ext>
            </a:extLst>
          </p:cNvPr>
          <p:cNvSpPr/>
          <p:nvPr/>
        </p:nvSpPr>
        <p:spPr>
          <a:xfrm>
            <a:off x="7239248" y="5799861"/>
            <a:ext cx="542441" cy="5889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Oval 36">
            <a:extLst>
              <a:ext uri="{FF2B5EF4-FFF2-40B4-BE49-F238E27FC236}">
                <a16:creationId xmlns:a16="http://schemas.microsoft.com/office/drawing/2014/main" id="{1C09181E-5B2E-5623-A7D3-FA61E1AB2A19}"/>
              </a:ext>
            </a:extLst>
          </p:cNvPr>
          <p:cNvSpPr/>
          <p:nvPr/>
        </p:nvSpPr>
        <p:spPr>
          <a:xfrm>
            <a:off x="9445961" y="1963741"/>
            <a:ext cx="542441" cy="5889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Oval 37">
            <a:extLst>
              <a:ext uri="{FF2B5EF4-FFF2-40B4-BE49-F238E27FC236}">
                <a16:creationId xmlns:a16="http://schemas.microsoft.com/office/drawing/2014/main" id="{91A16D22-B0B0-9254-37CE-03952B5C56C3}"/>
              </a:ext>
            </a:extLst>
          </p:cNvPr>
          <p:cNvSpPr/>
          <p:nvPr/>
        </p:nvSpPr>
        <p:spPr>
          <a:xfrm>
            <a:off x="9445961" y="2730965"/>
            <a:ext cx="542441" cy="5889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Oval 38">
            <a:extLst>
              <a:ext uri="{FF2B5EF4-FFF2-40B4-BE49-F238E27FC236}">
                <a16:creationId xmlns:a16="http://schemas.microsoft.com/office/drawing/2014/main" id="{3B44D382-5B2E-07EE-796A-DD902BDA3305}"/>
              </a:ext>
            </a:extLst>
          </p:cNvPr>
          <p:cNvSpPr/>
          <p:nvPr/>
        </p:nvSpPr>
        <p:spPr>
          <a:xfrm>
            <a:off x="9445961" y="3498189"/>
            <a:ext cx="542441" cy="5889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Oval 39">
            <a:extLst>
              <a:ext uri="{FF2B5EF4-FFF2-40B4-BE49-F238E27FC236}">
                <a16:creationId xmlns:a16="http://schemas.microsoft.com/office/drawing/2014/main" id="{1883F56C-A2D2-6CE2-3140-CE96C8ABEF30}"/>
              </a:ext>
            </a:extLst>
          </p:cNvPr>
          <p:cNvSpPr/>
          <p:nvPr/>
        </p:nvSpPr>
        <p:spPr>
          <a:xfrm>
            <a:off x="9445961" y="4265413"/>
            <a:ext cx="542441" cy="5889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Oval 40">
            <a:extLst>
              <a:ext uri="{FF2B5EF4-FFF2-40B4-BE49-F238E27FC236}">
                <a16:creationId xmlns:a16="http://schemas.microsoft.com/office/drawing/2014/main" id="{E44C2199-4DA4-D106-CE4A-217876673879}"/>
              </a:ext>
            </a:extLst>
          </p:cNvPr>
          <p:cNvSpPr/>
          <p:nvPr/>
        </p:nvSpPr>
        <p:spPr>
          <a:xfrm>
            <a:off x="9445961" y="5032637"/>
            <a:ext cx="542441" cy="5889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Oval 41">
            <a:extLst>
              <a:ext uri="{FF2B5EF4-FFF2-40B4-BE49-F238E27FC236}">
                <a16:creationId xmlns:a16="http://schemas.microsoft.com/office/drawing/2014/main" id="{73CC0E8C-55C7-5479-C3F6-03D35E7C4906}"/>
              </a:ext>
            </a:extLst>
          </p:cNvPr>
          <p:cNvSpPr/>
          <p:nvPr/>
        </p:nvSpPr>
        <p:spPr>
          <a:xfrm>
            <a:off x="9461908" y="5799861"/>
            <a:ext cx="542441" cy="5889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5" name="Straight Connector 44">
            <a:extLst>
              <a:ext uri="{FF2B5EF4-FFF2-40B4-BE49-F238E27FC236}">
                <a16:creationId xmlns:a16="http://schemas.microsoft.com/office/drawing/2014/main" id="{7C56CD3A-9C57-D638-839A-4FC0CE4EF887}"/>
              </a:ext>
            </a:extLst>
          </p:cNvPr>
          <p:cNvCxnSpPr/>
          <p:nvPr/>
        </p:nvCxnSpPr>
        <p:spPr>
          <a:xfrm>
            <a:off x="6989300" y="1694361"/>
            <a:ext cx="0" cy="4922720"/>
          </a:xfrm>
          <a:prstGeom prst="line">
            <a:avLst/>
          </a:prstGeom>
          <a:ln w="317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DA5906B9-297C-483C-17AC-0D840D42EAAC}"/>
              </a:ext>
            </a:extLst>
          </p:cNvPr>
          <p:cNvCxnSpPr/>
          <p:nvPr/>
        </p:nvCxnSpPr>
        <p:spPr>
          <a:xfrm>
            <a:off x="5846300" y="1694361"/>
            <a:ext cx="0" cy="4922720"/>
          </a:xfrm>
          <a:prstGeom prst="line">
            <a:avLst/>
          </a:prstGeom>
          <a:ln w="317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AF58DCCD-8230-CCAB-F94B-30C2BD3BEF3D}"/>
              </a:ext>
            </a:extLst>
          </p:cNvPr>
          <p:cNvCxnSpPr/>
          <p:nvPr/>
        </p:nvCxnSpPr>
        <p:spPr>
          <a:xfrm>
            <a:off x="8071340" y="1671353"/>
            <a:ext cx="0" cy="4922720"/>
          </a:xfrm>
          <a:prstGeom prst="line">
            <a:avLst/>
          </a:prstGeom>
          <a:ln w="317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BE2AB7E9-F077-2938-185A-4766D7C7ACBD}"/>
              </a:ext>
            </a:extLst>
          </p:cNvPr>
          <p:cNvCxnSpPr/>
          <p:nvPr/>
        </p:nvCxnSpPr>
        <p:spPr>
          <a:xfrm>
            <a:off x="9229580" y="1684629"/>
            <a:ext cx="0" cy="4922720"/>
          </a:xfrm>
          <a:prstGeom prst="line">
            <a:avLst/>
          </a:prstGeom>
          <a:ln w="317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AA0CD4D4-14A0-AE02-148D-DE232A6404AC}"/>
              </a:ext>
            </a:extLst>
          </p:cNvPr>
          <p:cNvCxnSpPr/>
          <p:nvPr/>
        </p:nvCxnSpPr>
        <p:spPr>
          <a:xfrm>
            <a:off x="10281140" y="1663797"/>
            <a:ext cx="0" cy="4922720"/>
          </a:xfrm>
          <a:prstGeom prst="line">
            <a:avLst/>
          </a:prstGeom>
          <a:ln w="317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CDE98C5A-2C36-1F96-6DE4-1F90E2BA9BD5}"/>
              </a:ext>
            </a:extLst>
          </p:cNvPr>
          <p:cNvCxnSpPr>
            <a:cxnSpLocks/>
          </p:cNvCxnSpPr>
          <p:nvPr/>
        </p:nvCxnSpPr>
        <p:spPr>
          <a:xfrm>
            <a:off x="4479900" y="2639989"/>
            <a:ext cx="7350555" cy="0"/>
          </a:xfrm>
          <a:prstGeom prst="line">
            <a:avLst/>
          </a:prstGeom>
          <a:ln w="317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F970585F-D4D4-4252-D0B6-EB85EE34E702}"/>
              </a:ext>
            </a:extLst>
          </p:cNvPr>
          <p:cNvCxnSpPr>
            <a:cxnSpLocks/>
          </p:cNvCxnSpPr>
          <p:nvPr/>
        </p:nvCxnSpPr>
        <p:spPr>
          <a:xfrm>
            <a:off x="4479900" y="3473870"/>
            <a:ext cx="7350555" cy="0"/>
          </a:xfrm>
          <a:prstGeom prst="line">
            <a:avLst/>
          </a:prstGeom>
          <a:ln w="317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AC415917-021E-F143-396B-E87C45C51FFC}"/>
              </a:ext>
            </a:extLst>
          </p:cNvPr>
          <p:cNvCxnSpPr>
            <a:cxnSpLocks/>
          </p:cNvCxnSpPr>
          <p:nvPr/>
        </p:nvCxnSpPr>
        <p:spPr>
          <a:xfrm>
            <a:off x="4468759" y="4155721"/>
            <a:ext cx="7350555" cy="0"/>
          </a:xfrm>
          <a:prstGeom prst="line">
            <a:avLst/>
          </a:prstGeom>
          <a:ln w="317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4264FEEB-1D25-CBE7-C38E-6893D46551A3}"/>
              </a:ext>
            </a:extLst>
          </p:cNvPr>
          <p:cNvCxnSpPr>
            <a:cxnSpLocks/>
          </p:cNvCxnSpPr>
          <p:nvPr/>
        </p:nvCxnSpPr>
        <p:spPr>
          <a:xfrm>
            <a:off x="4479899" y="5004375"/>
            <a:ext cx="7350555" cy="0"/>
          </a:xfrm>
          <a:prstGeom prst="line">
            <a:avLst/>
          </a:prstGeom>
          <a:ln w="317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ADCFDA69-C70B-AD99-F884-E2EA513886BC}"/>
              </a:ext>
            </a:extLst>
          </p:cNvPr>
          <p:cNvCxnSpPr>
            <a:cxnSpLocks/>
          </p:cNvCxnSpPr>
          <p:nvPr/>
        </p:nvCxnSpPr>
        <p:spPr>
          <a:xfrm>
            <a:off x="4461742" y="5691231"/>
            <a:ext cx="7350555" cy="0"/>
          </a:xfrm>
          <a:prstGeom prst="line">
            <a:avLst/>
          </a:prstGeom>
          <a:ln w="31750">
            <a:solidFill>
              <a:srgbClr val="00B050"/>
            </a:solidFill>
          </a:ln>
        </p:spPr>
        <p:style>
          <a:lnRef idx="1">
            <a:schemeClr val="accent1"/>
          </a:lnRef>
          <a:fillRef idx="0">
            <a:schemeClr val="accent1"/>
          </a:fillRef>
          <a:effectRef idx="0">
            <a:schemeClr val="accent1"/>
          </a:effectRef>
          <a:fontRef idx="minor">
            <a:schemeClr val="tx1"/>
          </a:fontRef>
        </p:style>
      </p:cxnSp>
      <p:sp>
        <p:nvSpPr>
          <p:cNvPr id="61" name="Oval 60">
            <a:extLst>
              <a:ext uri="{FF2B5EF4-FFF2-40B4-BE49-F238E27FC236}">
                <a16:creationId xmlns:a16="http://schemas.microsoft.com/office/drawing/2014/main" id="{5F2B48EE-FB1F-2722-0395-E8174AEC00B4}"/>
              </a:ext>
            </a:extLst>
          </p:cNvPr>
          <p:cNvSpPr/>
          <p:nvPr/>
        </p:nvSpPr>
        <p:spPr>
          <a:xfrm>
            <a:off x="2298850" y="3380853"/>
            <a:ext cx="93516" cy="126610"/>
          </a:xfrm>
          <a:prstGeom prst="ellipse">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Oval 61">
            <a:extLst>
              <a:ext uri="{FF2B5EF4-FFF2-40B4-BE49-F238E27FC236}">
                <a16:creationId xmlns:a16="http://schemas.microsoft.com/office/drawing/2014/main" id="{B7C28178-EE98-F3BD-9A00-C7D4E6656236}"/>
              </a:ext>
            </a:extLst>
          </p:cNvPr>
          <p:cNvSpPr/>
          <p:nvPr/>
        </p:nvSpPr>
        <p:spPr>
          <a:xfrm>
            <a:off x="4525585" y="1833524"/>
            <a:ext cx="93516" cy="12661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050" name="Picture 2" descr="Very Basic Cursor Icon | Android Iconset | Icons8 PNG Transparent  Background, Free Download #1129 - FreeIconsPNG">
            <a:extLst>
              <a:ext uri="{FF2B5EF4-FFF2-40B4-BE49-F238E27FC236}">
                <a16:creationId xmlns:a16="http://schemas.microsoft.com/office/drawing/2014/main" id="{EAC755D2-4020-3F08-8CDF-71577245A6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87858" y="2206197"/>
            <a:ext cx="279089" cy="279089"/>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2" descr="Very Basic Cursor Icon | Android Iconset | Icons8 PNG Transparent  Background, Free Download #1129 - FreeIconsPNG">
            <a:extLst>
              <a:ext uri="{FF2B5EF4-FFF2-40B4-BE49-F238E27FC236}">
                <a16:creationId xmlns:a16="http://schemas.microsoft.com/office/drawing/2014/main" id="{E9E00E6A-B919-B2AA-4F22-24656BA43D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15171" y="1933436"/>
            <a:ext cx="279089" cy="279089"/>
          </a:xfrm>
          <a:prstGeom prst="rect">
            <a:avLst/>
          </a:prstGeom>
          <a:noFill/>
          <a:extLst>
            <a:ext uri="{909E8E84-426E-40DD-AFC4-6F175D3DCCD1}">
              <a14:hiddenFill xmlns:a14="http://schemas.microsoft.com/office/drawing/2010/main">
                <a:solidFill>
                  <a:srgbClr val="FFFFFF"/>
                </a:solidFill>
              </a14:hiddenFill>
            </a:ext>
          </a:extLst>
        </p:spPr>
      </p:pic>
      <p:sp>
        <p:nvSpPr>
          <p:cNvPr id="2048" name="TextBox 2047">
            <a:extLst>
              <a:ext uri="{FF2B5EF4-FFF2-40B4-BE49-F238E27FC236}">
                <a16:creationId xmlns:a16="http://schemas.microsoft.com/office/drawing/2014/main" id="{FF2121D4-7B58-12D0-2DDF-246A0028F37D}"/>
              </a:ext>
            </a:extLst>
          </p:cNvPr>
          <p:cNvSpPr txBox="1"/>
          <p:nvPr/>
        </p:nvSpPr>
        <p:spPr>
          <a:xfrm>
            <a:off x="212443" y="1866994"/>
            <a:ext cx="3850735" cy="4247317"/>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I decided to convert a mouse point to the identify where the mouse click would be, this would give an estimate on which sphere is being clicked however, this does not tell if the click is inside ( ) or outside( ) the sphere. </a:t>
            </a: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For this I adapt the strategy to convert window coordinate to the orthogonal projection coordinate or model coordinate. Using the built-in module </a:t>
            </a:r>
            <a:r>
              <a:rPr lang="en-IN" b="1" dirty="0">
                <a:effectLst/>
                <a:highlight>
                  <a:srgbClr val="FFFF00"/>
                </a:highlight>
                <a:latin typeface="Times New Roman" panose="02020603050405020304" pitchFamily="18" charset="0"/>
                <a:cs typeface="Times New Roman" panose="02020603050405020304" pitchFamily="18" charset="0"/>
              </a:rPr>
              <a:t>gluUnProject</a:t>
            </a:r>
            <a:r>
              <a:rPr lang="en-US" dirty="0">
                <a:latin typeface="Times New Roman" panose="02020603050405020304" pitchFamily="18" charset="0"/>
                <a:cs typeface="Times New Roman" panose="02020603050405020304" pitchFamily="18" charset="0"/>
              </a:rPr>
              <a:t> that helped convert to model view.</a:t>
            </a:r>
            <a:endParaRPr lang="en-IN" b="1" dirty="0">
              <a:effectLst/>
              <a:highlight>
                <a:srgbClr val="FFFF00"/>
              </a:highlight>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p:txBody>
      </p:sp>
      <p:sp>
        <p:nvSpPr>
          <p:cNvPr id="2049" name="Oval 2048">
            <a:extLst>
              <a:ext uri="{FF2B5EF4-FFF2-40B4-BE49-F238E27FC236}">
                <a16:creationId xmlns:a16="http://schemas.microsoft.com/office/drawing/2014/main" id="{9AEC1642-4345-C386-8F0F-701B778BF9A2}"/>
              </a:ext>
            </a:extLst>
          </p:cNvPr>
          <p:cNvSpPr/>
          <p:nvPr/>
        </p:nvSpPr>
        <p:spPr>
          <a:xfrm>
            <a:off x="3472524" y="3380853"/>
            <a:ext cx="93516" cy="12661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51" name="Oval 2050">
            <a:extLst>
              <a:ext uri="{FF2B5EF4-FFF2-40B4-BE49-F238E27FC236}">
                <a16:creationId xmlns:a16="http://schemas.microsoft.com/office/drawing/2014/main" id="{0B5FF7BF-A65E-0379-3D2C-E0F31143E99B}"/>
              </a:ext>
            </a:extLst>
          </p:cNvPr>
          <p:cNvSpPr/>
          <p:nvPr/>
        </p:nvSpPr>
        <p:spPr>
          <a:xfrm>
            <a:off x="5308129" y="2124769"/>
            <a:ext cx="93516" cy="126610"/>
          </a:xfrm>
          <a:prstGeom prst="ellipse">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7537450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445</TotalTime>
  <Words>2847</Words>
  <Application>Microsoft Macintosh PowerPoint</Application>
  <PresentationFormat>Widescreen</PresentationFormat>
  <Paragraphs>263</Paragraphs>
  <Slides>20</Slides>
  <Notes>20</Notes>
  <HiddenSlides>0</HiddenSlides>
  <MMClips>5</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vt:i4>
      </vt:variant>
    </vt:vector>
  </HeadingPairs>
  <TitlesOfParts>
    <vt:vector size="26" baseType="lpstr">
      <vt:lpstr>Arial</vt:lpstr>
      <vt:lpstr>Calibri</vt:lpstr>
      <vt:lpstr>Calibri Light</vt:lpstr>
      <vt:lpstr>Menlo</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 Arjun (00003175315)</dc:creator>
  <cp:lastModifiedBy>P Arjun (00003175315)</cp:lastModifiedBy>
  <cp:revision>171</cp:revision>
  <dcterms:created xsi:type="dcterms:W3CDTF">2024-01-02T09:29:57Z</dcterms:created>
  <dcterms:modified xsi:type="dcterms:W3CDTF">2024-01-02T16:55:49Z</dcterms:modified>
</cp:coreProperties>
</file>